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288" r:id="rId2"/>
    <p:sldId id="336" r:id="rId3"/>
    <p:sldId id="340" r:id="rId4"/>
    <p:sldId id="287" r:id="rId5"/>
    <p:sldId id="290" r:id="rId6"/>
    <p:sldId id="341" r:id="rId7"/>
    <p:sldId id="293" r:id="rId8"/>
    <p:sldId id="339" r:id="rId9"/>
    <p:sldId id="342" r:id="rId10"/>
    <p:sldId id="296" r:id="rId11"/>
    <p:sldId id="337" r:id="rId12"/>
    <p:sldId id="343" r:id="rId13"/>
    <p:sldId id="344" r:id="rId14"/>
    <p:sldId id="345" r:id="rId15"/>
    <p:sldId id="309" r:id="rId16"/>
    <p:sldId id="310" r:id="rId17"/>
    <p:sldId id="338" r:id="rId18"/>
    <p:sldId id="314" r:id="rId19"/>
    <p:sldId id="315" r:id="rId20"/>
    <p:sldId id="316" r:id="rId21"/>
    <p:sldId id="346" r:id="rId22"/>
    <p:sldId id="267" r:id="rId23"/>
    <p:sldId id="347" r:id="rId24"/>
    <p:sldId id="261" r:id="rId25"/>
    <p:sldId id="274" r:id="rId26"/>
    <p:sldId id="275" r:id="rId27"/>
    <p:sldId id="276" r:id="rId28"/>
    <p:sldId id="324" r:id="rId29"/>
    <p:sldId id="325" r:id="rId30"/>
    <p:sldId id="350" r:id="rId31"/>
    <p:sldId id="318" r:id="rId32"/>
    <p:sldId id="319" r:id="rId33"/>
    <p:sldId id="320" r:id="rId34"/>
    <p:sldId id="279" r:id="rId35"/>
    <p:sldId id="280" r:id="rId36"/>
    <p:sldId id="321" r:id="rId37"/>
    <p:sldId id="322" r:id="rId38"/>
    <p:sldId id="323" r:id="rId39"/>
    <p:sldId id="348" r:id="rId40"/>
    <p:sldId id="334" r:id="rId41"/>
    <p:sldId id="326" r:id="rId42"/>
    <p:sldId id="327" r:id="rId43"/>
    <p:sldId id="317" r:id="rId44"/>
    <p:sldId id="332" r:id="rId45"/>
    <p:sldId id="329" r:id="rId46"/>
    <p:sldId id="330" r:id="rId47"/>
    <p:sldId id="331" r:id="rId48"/>
    <p:sldId id="333" r:id="rId49"/>
    <p:sldId id="349" r:id="rId50"/>
    <p:sldId id="335"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510" autoAdjust="0"/>
    <p:restoredTop sz="77508" autoAdjust="0"/>
  </p:normalViewPr>
  <p:slideViewPr>
    <p:cSldViewPr>
      <p:cViewPr varScale="1">
        <p:scale>
          <a:sx n="119" d="100"/>
          <a:sy n="119" d="100"/>
        </p:scale>
        <p:origin x="2016" y="84"/>
      </p:cViewPr>
      <p:guideLst>
        <p:guide orient="horz" pos="2160"/>
        <p:guide pos="2880"/>
      </p:guideLst>
    </p:cSldViewPr>
  </p:slideViewPr>
  <p:outlineViewPr>
    <p:cViewPr>
      <p:scale>
        <a:sx n="33" d="100"/>
        <a:sy n="33" d="100"/>
      </p:scale>
      <p:origin x="0" y="707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463A74-6D83-4F9B-9E8C-333862A562D9}" type="datetimeFigureOut">
              <a:rPr lang="en-US" smtClean="0"/>
              <a:t>1/7/2018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A2F1F5-BC36-4039-9A09-2C6B47474C01}" type="slidenum">
              <a:rPr lang="en-US" smtClean="0"/>
              <a:t>‹#›</a:t>
            </a:fld>
            <a:endParaRPr lang="en-US" dirty="0"/>
          </a:p>
        </p:txBody>
      </p:sp>
    </p:spTree>
    <p:extLst>
      <p:ext uri="{BB962C8B-B14F-4D97-AF65-F5344CB8AC3E}">
        <p14:creationId xmlns:p14="http://schemas.microsoft.com/office/powerpoint/2010/main" val="36653632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2ABFAA16-1D8A-1E4D-9B5C-07794CC8430B}" type="datetimeFigureOut">
              <a:rPr lang="en-US"/>
              <a:pPr>
                <a:defRPr/>
              </a:pPr>
              <a:t>1/7/2018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A62402CF-572B-4D4A-8242-14F797DEF4C9}" type="slidenum">
              <a:rPr lang="en-US"/>
              <a:pPr>
                <a:defRPr/>
              </a:pPr>
              <a:t>‹#›</a:t>
            </a:fld>
            <a:endParaRPr lang="en-US" dirty="0"/>
          </a:p>
        </p:txBody>
      </p:sp>
    </p:spTree>
    <p:extLst>
      <p:ext uri="{BB962C8B-B14F-4D97-AF65-F5344CB8AC3E}">
        <p14:creationId xmlns:p14="http://schemas.microsoft.com/office/powerpoint/2010/main" val="11894898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1</a:t>
            </a:fld>
            <a:endParaRPr lang="en-US" sz="1200" dirty="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Each Scout should check for the most current information on the Minsi trails Council website before completing the Eagle Scout Project Workbook or Eagle Scout Application.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DD8FFC-D4E9-0648-8F05-DF5EF66D140A}" type="slidenum">
              <a:rPr lang="en-US" sz="1200">
                <a:latin typeface="Calibri" charset="0"/>
              </a:rPr>
              <a:pPr eaLnBrk="1" hangingPunct="1"/>
              <a:t>11</a:t>
            </a:fld>
            <a:endParaRPr lang="en-US" sz="1200" dirty="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Each Scout should check for the most current information on the Minsi trails Council website before completing the Eagle Scout Project Workbook or Eagle Scout Application.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DD8FFC-D4E9-0648-8F05-DF5EF66D140A}" type="slidenum">
              <a:rPr lang="en-US" sz="1200">
                <a:latin typeface="Calibri" charset="0"/>
              </a:rPr>
              <a:pPr eaLnBrk="1" hangingPunct="1"/>
              <a:t>12</a:t>
            </a:fld>
            <a:endParaRPr lang="en-US" sz="1200" dirty="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Each Scout should check for the most current information on the Minsi trails Council website before completing the Eagle Scout Project Workbook or Eagle Scout Application.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DD8FFC-D4E9-0648-8F05-DF5EF66D140A}" type="slidenum">
              <a:rPr lang="en-US" sz="1200">
                <a:latin typeface="Calibri" charset="0"/>
              </a:rPr>
              <a:pPr eaLnBrk="1" hangingPunct="1"/>
              <a:t>13</a:t>
            </a:fld>
            <a:endParaRPr lang="en-US" sz="1200" dirty="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Each Scout should check for the most current information on the Minsi trails Council website before completing the Eagle Scout Project Workbook or Eagle Scout Application.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DD8FFC-D4E9-0648-8F05-DF5EF66D140A}" type="slidenum">
              <a:rPr lang="en-US" sz="1200">
                <a:latin typeface="Calibri" charset="0"/>
              </a:rPr>
              <a:pPr eaLnBrk="1" hangingPunct="1"/>
              <a:t>14</a:t>
            </a:fld>
            <a:endParaRPr lang="en-US" sz="1200"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2402CF-572B-4D4A-8242-14F797DEF4C9}" type="slidenum">
              <a:rPr lang="en-US" smtClean="0"/>
              <a:pPr>
                <a:defRPr/>
              </a:pPr>
              <a:t>15</a:t>
            </a:fld>
            <a:endParaRPr lang="en-US" dirty="0"/>
          </a:p>
        </p:txBody>
      </p:sp>
    </p:spTree>
    <p:extLst>
      <p:ext uri="{BB962C8B-B14F-4D97-AF65-F5344CB8AC3E}">
        <p14:creationId xmlns:p14="http://schemas.microsoft.com/office/powerpoint/2010/main" val="27487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21</a:t>
            </a:fld>
            <a:endParaRPr lang="en-US" sz="1200" dirty="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77182-4C3C-AA40-8647-D9E8529E96EF}" type="slidenum">
              <a:rPr lang="en-US" sz="1200">
                <a:latin typeface="Calibri" charset="0"/>
              </a:rPr>
              <a:pPr eaLnBrk="1" hangingPunct="1"/>
              <a:t>22</a:t>
            </a:fld>
            <a:endParaRPr lang="en-US" sz="1200" dirty="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F77182-4C3C-AA40-8647-D9E8529E96EF}" type="slidenum">
              <a:rPr lang="en-US" sz="1200">
                <a:latin typeface="Calibri" charset="0"/>
              </a:rPr>
              <a:pPr eaLnBrk="1" hangingPunct="1"/>
              <a:t>23</a:t>
            </a:fld>
            <a:endParaRPr lang="en-US" sz="1200" dirty="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93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This needs to be filled out completely.</a:t>
            </a:r>
          </a:p>
          <a:p>
            <a:pPr eaLnBrk="1" hangingPunct="1"/>
            <a:r>
              <a:rPr lang="en-US" dirty="0">
                <a:latin typeface="Calibri" charset="0"/>
              </a:rPr>
              <a:t>A project coach Is strongly recommended.  Each unit will determine who this may be.  </a:t>
            </a:r>
          </a:p>
          <a:p>
            <a:pPr eaLnBrk="1" hangingPunct="1"/>
            <a:r>
              <a:rPr lang="en-US" dirty="0">
                <a:latin typeface="Calibri" charset="0"/>
              </a:rPr>
              <a:t>We ask that you bring a copy of this along to your project proposal meeting that we can keep </a:t>
            </a:r>
          </a:p>
        </p:txBody>
      </p:sp>
      <p:sp>
        <p:nvSpPr>
          <p:cNvPr id="593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A82A1B9-1BF8-5E45-AC05-B691BF9D7CC4}" type="slidenum">
              <a:rPr lang="en-US" sz="1200">
                <a:latin typeface="Calibri" charset="0"/>
              </a:rPr>
              <a:pPr eaLnBrk="1" hangingPunct="1"/>
              <a:t>24</a:t>
            </a:fld>
            <a:endParaRPr lang="en-US" sz="1200" dirty="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14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Your project coach can assist you in this process </a:t>
            </a:r>
          </a:p>
          <a:p>
            <a:pPr eaLnBrk="1" hangingPunct="1"/>
            <a:endParaRPr lang="en-US" dirty="0">
              <a:latin typeface="Calibri" charset="0"/>
            </a:endParaRPr>
          </a:p>
          <a:p>
            <a:pPr eaLnBrk="1" hangingPunct="1"/>
            <a:endParaRPr lang="en-US" dirty="0">
              <a:latin typeface="Calibri" charset="0"/>
            </a:endParaRPr>
          </a:p>
          <a:p>
            <a:pPr eaLnBrk="1" hangingPunct="1"/>
            <a:endParaRPr lang="en-US" dirty="0">
              <a:latin typeface="Calibri" charset="0"/>
            </a:endParaRPr>
          </a:p>
        </p:txBody>
      </p:sp>
      <p:sp>
        <p:nvSpPr>
          <p:cNvPr id="614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5947B3-9E8D-7F41-A725-659A2F4A40D6}" type="slidenum">
              <a:rPr lang="en-US" sz="1200">
                <a:latin typeface="Calibri" charset="0"/>
              </a:rPr>
              <a:pPr eaLnBrk="1" hangingPunct="1"/>
              <a:t>25</a:t>
            </a:fld>
            <a:endParaRPr lang="en-US" sz="1200"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3</a:t>
            </a:fld>
            <a:endParaRPr lang="en-US" sz="1200" dirty="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34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634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DCAF9B-E6EA-F641-AABB-5FBE0CF52580}" type="slidenum">
              <a:rPr lang="en-US" sz="1200">
                <a:latin typeface="Calibri" charset="0"/>
              </a:rPr>
              <a:pPr eaLnBrk="1" hangingPunct="1"/>
              <a:t>26</a:t>
            </a:fld>
            <a:endParaRPr lang="en-US" sz="1200" dirty="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Be sure that your beneficiary receives a copy of the “Navigating the Eagle Scout Service Project” letter when signing your proposal.</a:t>
            </a:r>
          </a:p>
          <a:p>
            <a:pPr eaLnBrk="1" hangingPunct="1"/>
            <a:r>
              <a:rPr lang="en-US" dirty="0">
                <a:latin typeface="Calibri" charset="0"/>
              </a:rPr>
              <a:t>When your proposal is written up and  all signatures are obtained, excluding the district signature, you are ready to call and schedule a time to present your project. </a:t>
            </a:r>
          </a:p>
          <a:p>
            <a:pPr eaLnBrk="1" hangingPunct="1"/>
            <a:r>
              <a:rPr lang="en-US" dirty="0">
                <a:latin typeface="Calibri" charset="0"/>
              </a:rPr>
              <a:t>We meet the 2</a:t>
            </a:r>
            <a:r>
              <a:rPr lang="en-US" baseline="30000" dirty="0">
                <a:latin typeface="Calibri" charset="0"/>
              </a:rPr>
              <a:t>nd</a:t>
            </a:r>
            <a:r>
              <a:rPr lang="en-US" dirty="0">
                <a:latin typeface="Calibri" charset="0"/>
              </a:rPr>
              <a:t> Thursday of every month at East Hills Moravian Church.  </a:t>
            </a:r>
          </a:p>
          <a:p>
            <a:pPr eaLnBrk="1" hangingPunct="1"/>
            <a:r>
              <a:rPr lang="en-US" dirty="0">
                <a:latin typeface="Calibri" charset="0"/>
              </a:rPr>
              <a:t>If calls are received after the Sunday before the 2</a:t>
            </a:r>
            <a:r>
              <a:rPr lang="en-US" baseline="30000" dirty="0">
                <a:latin typeface="Calibri" charset="0"/>
              </a:rPr>
              <a:t>nd</a:t>
            </a:r>
            <a:r>
              <a:rPr lang="en-US" dirty="0">
                <a:latin typeface="Calibri" charset="0"/>
              </a:rPr>
              <a:t> Thursday, there is no guarantee you will be able to be added and will be put on the schedule for the following month. </a:t>
            </a:r>
          </a:p>
          <a:p>
            <a:pPr eaLnBrk="1" hangingPunct="1"/>
            <a:r>
              <a:rPr lang="en-US" dirty="0">
                <a:latin typeface="Calibri" charset="0"/>
              </a:rPr>
              <a:t>So please remember when your 18</a:t>
            </a:r>
            <a:r>
              <a:rPr lang="en-US" baseline="30000" dirty="0">
                <a:latin typeface="Calibri" charset="0"/>
              </a:rPr>
              <a:t>th</a:t>
            </a:r>
            <a:r>
              <a:rPr lang="en-US" dirty="0">
                <a:latin typeface="Calibri" charset="0"/>
              </a:rPr>
              <a:t> birthday is and plan accordingly </a:t>
            </a:r>
          </a:p>
          <a:p>
            <a:pPr eaLnBrk="1" hangingPunct="1"/>
            <a:r>
              <a:rPr lang="en-US" dirty="0">
                <a:latin typeface="Calibri" charset="0"/>
              </a:rPr>
              <a:t>Your coach, another adult from your troop, or a parent must accompany you to your approval meeting. </a:t>
            </a:r>
          </a:p>
          <a:p>
            <a:pPr eaLnBrk="1" hangingPunct="1"/>
            <a:r>
              <a:rPr lang="en-US" dirty="0">
                <a:latin typeface="Calibri" charset="0"/>
              </a:rPr>
              <a:t>We will ask you to bring an extra copy of your proposal that we can keep. </a:t>
            </a:r>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C5EE3C8-7CC5-7945-A5C2-5EFF3A59F643}" type="slidenum">
              <a:rPr lang="en-US" sz="1200">
                <a:latin typeface="Calibri" charset="0"/>
              </a:rPr>
              <a:pPr eaLnBrk="1" hangingPunct="1"/>
              <a:t>27</a:t>
            </a:fld>
            <a:endParaRPr lang="en-US" sz="1200" dirty="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D08D81-37D8-F247-A200-5EB207F9B9E4}" type="slidenum">
              <a:rPr lang="en-US" sz="1200">
                <a:latin typeface="Calibri" charset="0"/>
              </a:rPr>
              <a:pPr eaLnBrk="1" hangingPunct="1"/>
              <a:t>34</a:t>
            </a:fld>
            <a:endParaRPr lang="en-US" sz="1200"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dirty="0">
              <a:latin typeface="Calibri" charset="0"/>
            </a:endParaRPr>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92A2D09-0025-2747-8261-4BC99DDC04B7}" type="slidenum">
              <a:rPr lang="en-US" sz="1200">
                <a:latin typeface="Calibri" charset="0"/>
              </a:rPr>
              <a:pPr eaLnBrk="1" hangingPunct="1"/>
              <a:t>35</a:t>
            </a:fld>
            <a:endParaRPr lang="en-US" sz="1200" dirty="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39</a:t>
            </a:fld>
            <a:endParaRPr lang="en-US" sz="1200"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Contact information for questions you may have concerning advancement</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E73940-A368-6442-A7CE-84D234C9142C}" type="slidenum">
              <a:rPr lang="en-US" sz="1200">
                <a:latin typeface="Calibri" charset="0"/>
              </a:rPr>
              <a:pPr eaLnBrk="1" hangingPunct="1"/>
              <a:t>4</a:t>
            </a:fld>
            <a:endParaRPr lang="en-US" sz="1200"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Mr. Chase is the Minsi Trails Council Registrar and processes the Eagle Applications.  All completed Eagle Applications including completed Eagle Workbook are delivered to Mr. Chase for Application and Merit Badge approval.  Please call him to set up a date and time </a:t>
            </a:r>
          </a:p>
          <a:p>
            <a:pPr eaLnBrk="1" hangingPunct="1">
              <a:spcBef>
                <a:spcPct val="0"/>
              </a:spcBef>
            </a:pPr>
            <a:r>
              <a:rPr lang="en-US" dirty="0">
                <a:latin typeface="Calibri" charset="0"/>
              </a:rPr>
              <a:t>to submit your application. </a:t>
            </a:r>
          </a:p>
          <a:p>
            <a:pPr eaLnBrk="1" hangingPunct="1">
              <a:spcBef>
                <a:spcPct val="0"/>
              </a:spcBef>
            </a:pPr>
            <a:endParaRPr lang="en-US" dirty="0">
              <a:latin typeface="Calibri" charset="0"/>
            </a:endParaRPr>
          </a:p>
          <a:p>
            <a:pPr eaLnBrk="1" hangingPunct="1">
              <a:spcBef>
                <a:spcPct val="0"/>
              </a:spcBef>
            </a:pPr>
            <a:r>
              <a:rPr lang="en-US" dirty="0">
                <a:latin typeface="Calibri" charset="0"/>
              </a:rPr>
              <a:t>Fund Raising for Eagle projects – contact Arby Beisel</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C3966E-37F5-C943-9BCC-12DFE7EA1F07}" type="slidenum">
              <a:rPr lang="en-US" sz="1200">
                <a:latin typeface="Calibri" charset="0"/>
              </a:rPr>
              <a:pPr eaLnBrk="1" hangingPunct="1"/>
              <a:t>5</a:t>
            </a:fld>
            <a:endParaRPr lang="en-US" sz="1200" dirty="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6</a:t>
            </a:fld>
            <a:endParaRPr lang="en-US" sz="1200" dirty="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Eagle Scout Service Project does not have to be last requirement for Eagle after all merit badges are completed.  Project approval may take may take many weeks or even months if you need to present your proposed project to different people.  You can not start working on the project or getting approvals until you are a Life Scout, but may get an idea of a possible project before hand.</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81AEC-A57D-2A48-B154-4077B86CB4E9}" type="slidenum">
              <a:rPr lang="en-US" sz="1200">
                <a:latin typeface="Calibri" charset="0"/>
              </a:rPr>
              <a:pPr eaLnBrk="1" hangingPunct="1"/>
              <a:t>7</a:t>
            </a:fld>
            <a:endParaRPr lang="en-US" sz="1200" dirty="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Eagle Scout Service Project does not have to be last requirement for Eagle after all merit badges are completed.  Project approval may take may take many weeks or even months if you need to present your proposed project to different people.  You can not start working on the project or getting approvals until you are a Life Scout, but may get an idea of a possible project before hand.</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DE81AEC-A57D-2A48-B154-4077B86CB4E9}" type="slidenum">
              <a:rPr lang="en-US" sz="1200">
                <a:latin typeface="Calibri" charset="0"/>
              </a:rPr>
              <a:pPr eaLnBrk="1" hangingPunct="1"/>
              <a:t>8</a:t>
            </a:fld>
            <a:endParaRPr lang="en-US" sz="1200"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A8F4E-65AF-E147-ADE9-84D8EAF0B826}" type="slidenum">
              <a:rPr lang="en-US" sz="1200">
                <a:latin typeface="Calibri" charset="0"/>
              </a:rPr>
              <a:pPr eaLnBrk="1" hangingPunct="1"/>
              <a:t>9</a:t>
            </a:fld>
            <a:endParaRPr lang="en-US" sz="1200" dirty="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Each Scout should check for the most current information on the Minsi trails Council website before completing the Eagle Scout Project Workbook or Eagle Scout Application.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DD8FFC-D4E9-0648-8F05-DF5EF66D140A}" type="slidenum">
              <a:rPr lang="en-US" sz="1200">
                <a:latin typeface="Calibri" charset="0"/>
              </a:rPr>
              <a:pPr eaLnBrk="1" hangingPunct="1"/>
              <a:t>10</a:t>
            </a:fld>
            <a:endParaRPr lang="en-US" sz="1200" dirty="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28738" y="1295400"/>
            <a:ext cx="6486525" cy="3152775"/>
          </a:xfrm>
          <a:prstGeom prst="rect">
            <a:avLst/>
          </a:prstGeom>
          <a:ln w="3175">
            <a:solidFill>
              <a:schemeClr val="bg1"/>
            </a:solidFill>
          </a:ln>
          <a:effectLst>
            <a:outerShdw blurRad="63500" sx="100500" sy="100500" algn="ctr" rotWithShape="0">
              <a:prstClr val="black">
                <a:alpha val="50000"/>
              </a:prstClr>
            </a:outerShdw>
          </a:effectLst>
        </p:spPr>
        <p:txBody>
          <a:bodyPr>
            <a:normAutofit/>
          </a:bodyPr>
          <a:lstStyle/>
          <a:p>
            <a:pPr>
              <a:spcBef>
                <a:spcPts val="2000"/>
              </a:spcBef>
              <a:buClr>
                <a:schemeClr val="accent1">
                  <a:lumMod val="60000"/>
                  <a:lumOff val="40000"/>
                </a:schemeClr>
              </a:buClr>
              <a:buSzPct val="110000"/>
              <a:buFont typeface="Wingdings 2" pitchFamily="18" charset="2"/>
              <a:buNone/>
              <a:defRPr/>
            </a:pPr>
            <a:endParaRPr sz="3200" dirty="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rtlCol="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5" name="Date Placeholder 3"/>
          <p:cNvSpPr>
            <a:spLocks noGrp="1"/>
          </p:cNvSpPr>
          <p:nvPr>
            <p:ph type="dt" sz="half" idx="10"/>
          </p:nvPr>
        </p:nvSpPr>
        <p:spPr/>
        <p:txBody>
          <a:bodyPr/>
          <a:lstStyle>
            <a:lvl1pPr>
              <a:defRPr/>
            </a:lvl1pPr>
          </a:lstStyle>
          <a:p>
            <a:pPr>
              <a:defRPr/>
            </a:pPr>
            <a:fld id="{95819F0E-5245-48EF-917D-BABF923EFC9D}" type="datetime1">
              <a:rPr lang="en-US" smtClean="0"/>
              <a:t>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4445751-46FA-8942-A9BD-E93C9852A077}" type="slidenum">
              <a:rPr lang="en-US"/>
              <a:pPr>
                <a:defRPr/>
              </a:pPr>
              <a:t>‹#›</a:t>
            </a:fld>
            <a:endParaRPr lang="en-US" dirty="0"/>
          </a:p>
        </p:txBody>
      </p:sp>
    </p:spTree>
    <p:extLst>
      <p:ext uri="{BB962C8B-B14F-4D97-AF65-F5344CB8AC3E}">
        <p14:creationId xmlns:p14="http://schemas.microsoft.com/office/powerpoint/2010/main" val="2659197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5" name="Date Placeholder 3"/>
          <p:cNvSpPr>
            <a:spLocks noGrp="1"/>
          </p:cNvSpPr>
          <p:nvPr>
            <p:ph type="dt" sz="half" idx="10"/>
          </p:nvPr>
        </p:nvSpPr>
        <p:spPr/>
        <p:txBody>
          <a:bodyPr/>
          <a:lstStyle>
            <a:lvl1pPr>
              <a:defRPr/>
            </a:lvl1pPr>
          </a:lstStyle>
          <a:p>
            <a:pPr>
              <a:defRPr/>
            </a:pPr>
            <a:fld id="{E956E63A-AA0C-48AA-B5B4-CDF5FCB92197}" type="datetime1">
              <a:rPr lang="en-US" smtClean="0"/>
              <a:t>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9C5E5C7-DAA0-7C4D-9257-C5F7B4915B56}" type="slidenum">
              <a:rPr lang="en-US"/>
              <a:pPr>
                <a:defRPr/>
              </a:pPr>
              <a:t>‹#›</a:t>
            </a:fld>
            <a:endParaRPr lang="en-US" dirty="0"/>
          </a:p>
        </p:txBody>
      </p:sp>
    </p:spTree>
    <p:extLst>
      <p:ext uri="{BB962C8B-B14F-4D97-AF65-F5344CB8AC3E}">
        <p14:creationId xmlns:p14="http://schemas.microsoft.com/office/powerpoint/2010/main" val="1685584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BF13A07B-1A60-42CF-88EF-089F243B4FAF}" type="datetime1">
              <a:rPr lang="en-US" smtClean="0"/>
              <a:t>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7D80EF0-0E24-F046-9CF5-F850D57772C9}" type="slidenum">
              <a:rPr lang="en-US"/>
              <a:pPr>
                <a:defRPr/>
              </a:pPr>
              <a:t>‹#›</a:t>
            </a:fld>
            <a:endParaRPr lang="en-US" dirty="0"/>
          </a:p>
        </p:txBody>
      </p:sp>
    </p:spTree>
    <p:extLst>
      <p:ext uri="{BB962C8B-B14F-4D97-AF65-F5344CB8AC3E}">
        <p14:creationId xmlns:p14="http://schemas.microsoft.com/office/powerpoint/2010/main" val="1427262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8CF25730-BB42-40F9-A737-513D6849107F}" type="datetime1">
              <a:rPr lang="en-US" smtClean="0"/>
              <a:t>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5968501-E918-9749-B04A-8A6D623F4368}" type="slidenum">
              <a:rPr lang="en-US"/>
              <a:pPr>
                <a:defRPr/>
              </a:pPr>
              <a:t>‹#›</a:t>
            </a:fld>
            <a:endParaRPr lang="en-US" dirty="0"/>
          </a:p>
        </p:txBody>
      </p:sp>
    </p:spTree>
    <p:extLst>
      <p:ext uri="{BB962C8B-B14F-4D97-AF65-F5344CB8AC3E}">
        <p14:creationId xmlns:p14="http://schemas.microsoft.com/office/powerpoint/2010/main" val="1213770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defRPr/>
            </a:pPr>
            <a:fld id="{951C4799-9121-4028-BA57-8D0026E3EEA3}" type="datetime1">
              <a:rPr lang="en-US" smtClean="0"/>
              <a:t>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872B448-0A9E-B045-BD66-CD980720A1EF}" type="slidenum">
              <a:rPr lang="en-US"/>
              <a:pPr>
                <a:defRPr/>
              </a:pPr>
              <a:t>‹#›</a:t>
            </a:fld>
            <a:endParaRPr lang="en-US" dirty="0"/>
          </a:p>
        </p:txBody>
      </p:sp>
    </p:spTree>
    <p:extLst>
      <p:ext uri="{BB962C8B-B14F-4D97-AF65-F5344CB8AC3E}">
        <p14:creationId xmlns:p14="http://schemas.microsoft.com/office/powerpoint/2010/main" val="241018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noProof="0" dirty="0"/>
          </a:p>
        </p:txBody>
      </p:sp>
      <p:sp>
        <p:nvSpPr>
          <p:cNvPr id="5" name="Date Placeholder 3"/>
          <p:cNvSpPr>
            <a:spLocks noGrp="1"/>
          </p:cNvSpPr>
          <p:nvPr>
            <p:ph type="dt" sz="half" idx="14"/>
          </p:nvPr>
        </p:nvSpPr>
        <p:spPr/>
        <p:txBody>
          <a:bodyPr/>
          <a:lstStyle>
            <a:lvl1pPr>
              <a:defRPr/>
            </a:lvl1pPr>
          </a:lstStyle>
          <a:p>
            <a:pPr>
              <a:defRPr/>
            </a:pPr>
            <a:fld id="{75894AF4-FFDE-41D2-B7F6-664A28B1728C}" type="datetime1">
              <a:rPr lang="en-US" smtClean="0"/>
              <a:t>1/7/2018</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
        <p:nvSpPr>
          <p:cNvPr id="7" name="Slide Number Placeholder 5"/>
          <p:cNvSpPr>
            <a:spLocks noGrp="1"/>
          </p:cNvSpPr>
          <p:nvPr>
            <p:ph type="sldNum" sz="quarter" idx="16"/>
          </p:nvPr>
        </p:nvSpPr>
        <p:spPr/>
        <p:txBody>
          <a:bodyPr/>
          <a:lstStyle>
            <a:lvl1pPr>
              <a:defRPr/>
            </a:lvl1pPr>
          </a:lstStyle>
          <a:p>
            <a:pPr>
              <a:defRPr/>
            </a:pPr>
            <a:fld id="{B5B3A718-9DC4-4E47-B592-715837EDEC2D}" type="slidenum">
              <a:rPr lang="en-US"/>
              <a:pPr>
                <a:defRPr/>
              </a:pPr>
              <a:t>‹#›</a:t>
            </a:fld>
            <a:endParaRPr lang="en-US" dirty="0"/>
          </a:p>
        </p:txBody>
      </p:sp>
    </p:spTree>
    <p:extLst>
      <p:ext uri="{BB962C8B-B14F-4D97-AF65-F5344CB8AC3E}">
        <p14:creationId xmlns:p14="http://schemas.microsoft.com/office/powerpoint/2010/main" val="2227753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5C491D5-54A8-4D68-8FDF-8ACE2E29F881}" type="datetime1">
              <a:rPr lang="en-US" smtClean="0"/>
              <a:t>1/7/2018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E0A9F8-8F57-B440-AD2D-CB180FECD68F}" type="slidenum">
              <a:rPr lang="en-US"/>
              <a:pPr>
                <a:defRPr/>
              </a:pPr>
              <a:t>‹#›</a:t>
            </a:fld>
            <a:endParaRPr lang="en-US" dirty="0"/>
          </a:p>
        </p:txBody>
      </p:sp>
    </p:spTree>
    <p:extLst>
      <p:ext uri="{BB962C8B-B14F-4D97-AF65-F5344CB8AC3E}">
        <p14:creationId xmlns:p14="http://schemas.microsoft.com/office/powerpoint/2010/main" val="38557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p:cNvSpPr>
            <a:spLocks noGrp="1"/>
          </p:cNvSpPr>
          <p:nvPr>
            <p:ph type="dt" sz="half" idx="10"/>
          </p:nvPr>
        </p:nvSpPr>
        <p:spPr/>
        <p:txBody>
          <a:bodyPr/>
          <a:lstStyle>
            <a:lvl1pPr>
              <a:defRPr/>
            </a:lvl1pPr>
          </a:lstStyle>
          <a:p>
            <a:pPr>
              <a:defRPr/>
            </a:pPr>
            <a:fld id="{BA504044-AACA-4839-B8CD-A42C0708CFFE}" type="datetime1">
              <a:rPr lang="en-US" smtClean="0"/>
              <a:t>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D5E2661-BCD2-3046-8CE1-BB870AE11B1C}" type="slidenum">
              <a:rPr lang="en-US"/>
              <a:pPr>
                <a:defRPr/>
              </a:pPr>
              <a:t>‹#›</a:t>
            </a:fld>
            <a:endParaRPr lang="en-US" dirty="0"/>
          </a:p>
        </p:txBody>
      </p:sp>
    </p:spTree>
    <p:extLst>
      <p:ext uri="{BB962C8B-B14F-4D97-AF65-F5344CB8AC3E}">
        <p14:creationId xmlns:p14="http://schemas.microsoft.com/office/powerpoint/2010/main" val="1110438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3"/>
          <p:cNvSpPr>
            <a:spLocks noGrp="1"/>
          </p:cNvSpPr>
          <p:nvPr>
            <p:ph type="dt" sz="half" idx="10"/>
          </p:nvPr>
        </p:nvSpPr>
        <p:spPr/>
        <p:txBody>
          <a:bodyPr/>
          <a:lstStyle>
            <a:lvl1pPr>
              <a:defRPr/>
            </a:lvl1pPr>
          </a:lstStyle>
          <a:p>
            <a:pPr>
              <a:defRPr/>
            </a:pPr>
            <a:fld id="{44788536-8411-4036-A4DD-FDE0C0CEFF0D}" type="datetime1">
              <a:rPr lang="en-US" smtClean="0"/>
              <a:t>1/7/2018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01B8BF4-7E8E-9643-8AEE-AAEED09BE380}" type="slidenum">
              <a:rPr lang="en-US"/>
              <a:pPr>
                <a:defRPr/>
              </a:pPr>
              <a:t>‹#›</a:t>
            </a:fld>
            <a:endParaRPr lang="en-US" dirty="0"/>
          </a:p>
        </p:txBody>
      </p:sp>
    </p:spTree>
    <p:extLst>
      <p:ext uri="{BB962C8B-B14F-4D97-AF65-F5344CB8AC3E}">
        <p14:creationId xmlns:p14="http://schemas.microsoft.com/office/powerpoint/2010/main" val="433087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CA5D0DA1-844D-4B98-A160-6B1B1EDF497A}" type="datetime1">
              <a:rPr lang="en-US" smtClean="0"/>
              <a:t>1/7/2018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ADE7B16-90EA-CB48-A67C-085589710A4A}" type="slidenum">
              <a:rPr lang="en-US"/>
              <a:pPr>
                <a:defRPr/>
              </a:pPr>
              <a:t>‹#›</a:t>
            </a:fld>
            <a:endParaRPr lang="en-US" dirty="0"/>
          </a:p>
        </p:txBody>
      </p:sp>
    </p:spTree>
    <p:extLst>
      <p:ext uri="{BB962C8B-B14F-4D97-AF65-F5344CB8AC3E}">
        <p14:creationId xmlns:p14="http://schemas.microsoft.com/office/powerpoint/2010/main" val="105790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456CC4-7045-448B-A657-668FBB230071}" type="datetime1">
              <a:rPr lang="en-US" smtClean="0"/>
              <a:t>1/7/2018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E8E4F2A-C393-424D-A21C-C299FD42E390}" type="slidenum">
              <a:rPr lang="en-US"/>
              <a:pPr>
                <a:defRPr/>
              </a:pPr>
              <a:t>‹#›</a:t>
            </a:fld>
            <a:endParaRPr lang="en-US" dirty="0"/>
          </a:p>
        </p:txBody>
      </p:sp>
    </p:spTree>
    <p:extLst>
      <p:ext uri="{BB962C8B-B14F-4D97-AF65-F5344CB8AC3E}">
        <p14:creationId xmlns:p14="http://schemas.microsoft.com/office/powerpoint/2010/main" val="886185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E8E652D-5ED9-41C3-AFCD-F40463E4E8FA}" type="datetime1">
              <a:rPr lang="en-US" smtClean="0"/>
              <a:t>1/7/2018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62FB944-4F40-D648-B221-25CDC5224182}" type="slidenum">
              <a:rPr lang="en-US"/>
              <a:pPr>
                <a:defRPr/>
              </a:pPr>
              <a:t>‹#›</a:t>
            </a:fld>
            <a:endParaRPr lang="en-US" dirty="0"/>
          </a:p>
        </p:txBody>
      </p:sp>
    </p:spTree>
    <p:extLst>
      <p:ext uri="{BB962C8B-B14F-4D97-AF65-F5344CB8AC3E}">
        <p14:creationId xmlns:p14="http://schemas.microsoft.com/office/powerpoint/2010/main" val="2659047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9275" y="107950"/>
            <a:ext cx="8042275"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549275" y="1600200"/>
            <a:ext cx="804227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629275" y="6275388"/>
            <a:ext cx="2133600" cy="365125"/>
          </a:xfrm>
          <a:prstGeom prst="rect">
            <a:avLst/>
          </a:prstGeom>
        </p:spPr>
        <p:txBody>
          <a:bodyPr vert="horz" lIns="91440" tIns="45720" rIns="91440" bIns="45720" rtlCol="0" anchor="ctr"/>
          <a:lstStyle>
            <a:lvl1pPr algn="r">
              <a:defRPr sz="1200">
                <a:solidFill>
                  <a:schemeClr val="bg1"/>
                </a:solidFill>
                <a:cs typeface="Arial" charset="0"/>
              </a:defRPr>
            </a:lvl1pPr>
          </a:lstStyle>
          <a:p>
            <a:pPr>
              <a:defRPr/>
            </a:pPr>
            <a:fld id="{C6968A19-0273-444C-BDCA-C3E7CDA35CCB}" type="datetime1">
              <a:rPr lang="en-US" smtClean="0"/>
              <a:t>1/7/2018</a:t>
            </a:fld>
            <a:endParaRPr lang="en-US" dirty="0"/>
          </a:p>
        </p:txBody>
      </p:sp>
      <p:sp>
        <p:nvSpPr>
          <p:cNvPr id="5" name="Footer Placeholder 4"/>
          <p:cNvSpPr>
            <a:spLocks noGrp="1"/>
          </p:cNvSpPr>
          <p:nvPr>
            <p:ph type="ftr" sz="quarter" idx="3"/>
          </p:nvPr>
        </p:nvSpPr>
        <p:spPr>
          <a:xfrm>
            <a:off x="265113" y="6275388"/>
            <a:ext cx="4840287" cy="365125"/>
          </a:xfrm>
          <a:prstGeom prst="rect">
            <a:avLst/>
          </a:prstGeom>
        </p:spPr>
        <p:txBody>
          <a:bodyPr vert="horz" lIns="91440" tIns="45720" rIns="91440" bIns="45720" rtlCol="0" anchor="ctr"/>
          <a:lstStyle>
            <a:lvl1pPr algn="l">
              <a:defRPr sz="1200">
                <a:solidFill>
                  <a:schemeClr val="bg1"/>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7897813" y="6275388"/>
            <a:ext cx="990600" cy="365125"/>
          </a:xfrm>
          <a:prstGeom prst="rect">
            <a:avLst/>
          </a:prstGeom>
        </p:spPr>
        <p:txBody>
          <a:bodyPr vert="horz" lIns="91440" tIns="45720" rIns="91440" bIns="45720" rtlCol="0" anchor="ctr"/>
          <a:lstStyle>
            <a:lvl1pPr algn="r">
              <a:defRPr sz="3600">
                <a:solidFill>
                  <a:schemeClr val="bg1"/>
                </a:solidFill>
                <a:cs typeface="Arial" charset="0"/>
              </a:defRPr>
            </a:lvl1pPr>
          </a:lstStyle>
          <a:p>
            <a:pPr>
              <a:defRPr/>
            </a:pPr>
            <a:fld id="{5BE9921C-B5B4-BD4D-9C5F-D826FA134D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3"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hf hdr="0" ftr="0" dt="0"/>
  <p:txStyles>
    <p:title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p:titleStyle>
    <p:bodyStyle>
      <a:lvl1pPr marL="349250" indent="-349250" algn="l" rtl="0" eaLnBrk="1" fontAlgn="base" hangingPunct="1">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0"/>
          <a:cs typeface="ＭＳ Ｐゴシック" charset="0"/>
        </a:defRPr>
      </a:lvl1pPr>
      <a:lvl2pPr marL="685800" indent="-336550" algn="l" rtl="0" eaLnBrk="1" fontAlgn="base" hangingPunct="1">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0"/>
          <a:cs typeface="+mn-cs"/>
        </a:defRPr>
      </a:lvl2pPr>
      <a:lvl3pPr marL="968375" indent="-282575" algn="l" rtl="0" eaLnBrk="1" fontAlgn="base" hangingPunct="1">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0"/>
          <a:cs typeface="+mn-cs"/>
        </a:defRPr>
      </a:lvl3pPr>
      <a:lvl4pPr marL="1263650" indent="-295275" algn="l" rtl="0" eaLnBrk="1" fontAlgn="base" hangingPunct="1">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1546225" indent="-282575" algn="l" rtl="0" eaLnBrk="1" fontAlgn="base" hangingPunct="1">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hyperlink" Target="mailto:mikecee1062@yahoo.co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scouting.org/scoutsource/BoyScouts/AdvancementandAwards/eagle.aspx"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ww.scouting.org/scoutsource/BoyScouts/AdvancementandAwards/resources.asp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057400"/>
            <a:ext cx="7966075" cy="2057400"/>
          </a:xfrm>
          <a:extLst/>
        </p:spPr>
        <p:txBody>
          <a:bodyPr>
            <a:normAutofit fontScale="90000"/>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SOUTH MOUNTAIN DISTRICT</a:t>
            </a:r>
            <a:b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b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LIFE TO EAGLE</a:t>
            </a:r>
            <a:b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b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1</a:t>
            </a:fld>
            <a:endParaRPr lang="en-US" dirty="0"/>
          </a:p>
        </p:txBody>
      </p:sp>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672089"/>
            <a:ext cx="2895600" cy="2102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33400" y="685800"/>
            <a:ext cx="8042275" cy="80645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Minsi Trails Council Website</a:t>
            </a: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2743200"/>
            <a:ext cx="8915400" cy="1808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4500" y="1828800"/>
            <a:ext cx="5715000" cy="646331"/>
          </a:xfrm>
          <a:prstGeom prst="rect">
            <a:avLst/>
          </a:prstGeom>
          <a:noFill/>
        </p:spPr>
        <p:txBody>
          <a:bodyPr wrap="square" rtlCol="0">
            <a:spAutoFit/>
          </a:bodyPr>
          <a:lstStyle/>
          <a:p>
            <a:pPr algn="ctr"/>
            <a:r>
              <a:rPr lang="en-US" sz="3600" dirty="0"/>
              <a:t>WWW.MINSITRAILS.ORG</a:t>
            </a:r>
          </a:p>
        </p:txBody>
      </p:sp>
      <p:sp>
        <p:nvSpPr>
          <p:cNvPr id="4" name="Slide Number Placeholder 3"/>
          <p:cNvSpPr>
            <a:spLocks noGrp="1"/>
          </p:cNvSpPr>
          <p:nvPr>
            <p:ph type="sldNum" sz="quarter" idx="12"/>
          </p:nvPr>
        </p:nvSpPr>
        <p:spPr/>
        <p:txBody>
          <a:bodyPr/>
          <a:lstStyle/>
          <a:p>
            <a:pPr>
              <a:defRPr/>
            </a:pPr>
            <a:fld id="{C872B448-0A9E-B045-BD66-CD980720A1EF}" type="slidenum">
              <a:rPr lang="en-US" smtClean="0"/>
              <a:pPr>
                <a:defRPr/>
              </a:pPr>
              <a:t>10</a:t>
            </a:fld>
            <a:endParaRPr lang="en-US"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107951"/>
            <a:ext cx="8042275" cy="80645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Minsi Trails Council Website</a:t>
            </a: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4800" y="830041"/>
            <a:ext cx="8458200" cy="5940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18517695">
            <a:off x="5333998" y="1781176"/>
            <a:ext cx="838200" cy="228600"/>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11</a:t>
            </a:fld>
            <a:endParaRPr lang="en-US" dirty="0"/>
          </a:p>
        </p:txBody>
      </p:sp>
    </p:spTree>
    <p:extLst>
      <p:ext uri="{BB962C8B-B14F-4D97-AF65-F5344CB8AC3E}">
        <p14:creationId xmlns:p14="http://schemas.microsoft.com/office/powerpoint/2010/main" val="4273509146"/>
      </p:ext>
    </p:extLst>
  </p:cSld>
  <p:clrMapOvr>
    <a:masterClrMapping/>
  </p:clrMapOvr>
  <p:transition spd="slow">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107951"/>
            <a:ext cx="8042275" cy="80645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Minsi Trails Council Website</a:t>
            </a:r>
          </a:p>
        </p:txBody>
      </p:sp>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12</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170" y="990600"/>
            <a:ext cx="648513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18517695">
            <a:off x="3262477" y="885322"/>
            <a:ext cx="485446" cy="197326"/>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92697349"/>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107951"/>
            <a:ext cx="8042275" cy="80645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Minsi Trails Council Website</a:t>
            </a:r>
          </a:p>
        </p:txBody>
      </p:sp>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13</a:t>
            </a:fld>
            <a:endParaRPr lang="en-US" dirty="0"/>
          </a:p>
        </p:txBody>
      </p:sp>
      <p:pic>
        <p:nvPicPr>
          <p:cNvPr id="410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56974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819400"/>
            <a:ext cx="7569740"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670" y="3190875"/>
            <a:ext cx="7536070" cy="3244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20465789">
            <a:off x="3380034" y="3965615"/>
            <a:ext cx="533014" cy="256853"/>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Left Arrow 14"/>
          <p:cNvSpPr/>
          <p:nvPr/>
        </p:nvSpPr>
        <p:spPr>
          <a:xfrm rot="20465789">
            <a:off x="5437433" y="4270415"/>
            <a:ext cx="533014" cy="256853"/>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ular Callout 8"/>
          <p:cNvSpPr/>
          <p:nvPr/>
        </p:nvSpPr>
        <p:spPr>
          <a:xfrm>
            <a:off x="76200" y="5029200"/>
            <a:ext cx="1295400" cy="1634884"/>
          </a:xfrm>
          <a:prstGeom prst="wedgeRectCallout">
            <a:avLst>
              <a:gd name="adj1" fmla="val 131865"/>
              <a:gd name="adj2" fmla="val -906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New Name – “Eagle Application Submission Form”</a:t>
            </a:r>
          </a:p>
        </p:txBody>
      </p:sp>
    </p:spTree>
    <p:extLst>
      <p:ext uri="{BB962C8B-B14F-4D97-AF65-F5344CB8AC3E}">
        <p14:creationId xmlns:p14="http://schemas.microsoft.com/office/powerpoint/2010/main" val="2207691400"/>
      </p:ext>
    </p:extLst>
  </p:cSld>
  <p:clrMapOvr>
    <a:masterClrMapping/>
  </p:clrMapOvr>
  <p:transition spd="slow">
    <p:pull/>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549275" y="107951"/>
            <a:ext cx="8042275" cy="80645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Minsi Trails Council Website</a:t>
            </a:r>
          </a:p>
        </p:txBody>
      </p:sp>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14</a:t>
            </a:fld>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728284"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a:xfrm rot="20465789">
            <a:off x="3075233" y="1451015"/>
            <a:ext cx="533014" cy="256853"/>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8686031"/>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295399"/>
            <a:ext cx="8212493" cy="266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549275" y="107951"/>
            <a:ext cx="8042275"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Project Workbook</a:t>
            </a:r>
          </a:p>
        </p:txBody>
      </p:sp>
      <p:sp>
        <p:nvSpPr>
          <p:cNvPr id="2" name="Slide Number Placeholder 1"/>
          <p:cNvSpPr>
            <a:spLocks noGrp="1"/>
          </p:cNvSpPr>
          <p:nvPr>
            <p:ph type="sldNum" sz="quarter" idx="12"/>
          </p:nvPr>
        </p:nvSpPr>
        <p:spPr/>
        <p:txBody>
          <a:bodyPr/>
          <a:lstStyle/>
          <a:p>
            <a:pPr>
              <a:defRPr/>
            </a:pPr>
            <a:fld id="{EE8E4F2A-C393-424D-A21C-C299FD42E390}" type="slidenum">
              <a:rPr lang="en-US" smtClean="0"/>
              <a:pPr>
                <a:defRPr/>
              </a:pPr>
              <a:t>15</a:t>
            </a:fld>
            <a:endParaRPr lang="en-US" dirty="0"/>
          </a:p>
        </p:txBody>
      </p:sp>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9275" y="0"/>
            <a:ext cx="8042275"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Key Guidelines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88" y="838200"/>
            <a:ext cx="7229475"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2362200"/>
            <a:ext cx="6705600" cy="381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85875" y="2886074"/>
            <a:ext cx="6705600" cy="6953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pPr>
              <a:defRPr/>
            </a:pPr>
            <a:fld id="{EE8E4F2A-C393-424D-A21C-C299FD42E390}" type="slidenum">
              <a:rPr lang="en-US" smtClean="0"/>
              <a:pPr>
                <a:defRPr/>
              </a:pPr>
              <a:t>16</a:t>
            </a:fld>
            <a:endParaRPr lang="en-US" dirty="0"/>
          </a:p>
        </p:txBody>
      </p:sp>
    </p:spTree>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49275" y="107951"/>
            <a:ext cx="8042275"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Key Guidelines (con’t.)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670" y="1143000"/>
            <a:ext cx="8644661"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1000" y="3886200"/>
            <a:ext cx="8382000" cy="2031325"/>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dirty="0">
                <a:solidFill>
                  <a:srgbClr val="0070C0"/>
                </a:solidFill>
              </a:rPr>
              <a:t>All hours you work on a project including Beneficiary Communications, Project Planning, Project Write Up, Project Research and Purchasing should be included in your Service Hours.</a:t>
            </a:r>
          </a:p>
          <a:p>
            <a:pPr marL="342900" indent="-342900">
              <a:buFont typeface="+mj-lt"/>
              <a:buAutoNum type="alphaLcPeriod"/>
            </a:pPr>
            <a:r>
              <a:rPr lang="en-US" dirty="0">
                <a:solidFill>
                  <a:srgbClr val="0070C0"/>
                </a:solidFill>
              </a:rPr>
              <a:t>Final Project Report, with all Signatures, and Eagle Application with all merit badges completed and in </a:t>
            </a:r>
            <a:r>
              <a:rPr lang="en-US" b="1" u="sng" dirty="0">
                <a:solidFill>
                  <a:srgbClr val="0070C0"/>
                </a:solidFill>
              </a:rPr>
              <a:t>Internet Advancement</a:t>
            </a:r>
            <a:r>
              <a:rPr lang="en-US" dirty="0">
                <a:solidFill>
                  <a:srgbClr val="0070C0"/>
                </a:solidFill>
              </a:rPr>
              <a:t>, on or before your 18</a:t>
            </a:r>
            <a:r>
              <a:rPr lang="en-US" baseline="30000" dirty="0">
                <a:solidFill>
                  <a:srgbClr val="0070C0"/>
                </a:solidFill>
              </a:rPr>
              <a:t>th</a:t>
            </a:r>
            <a:r>
              <a:rPr lang="en-US" dirty="0">
                <a:solidFill>
                  <a:srgbClr val="0070C0"/>
                </a:solidFill>
              </a:rPr>
              <a:t> birthday.</a:t>
            </a:r>
          </a:p>
        </p:txBody>
      </p:sp>
      <p:sp>
        <p:nvSpPr>
          <p:cNvPr id="6" name="Rectangle 5"/>
          <p:cNvSpPr/>
          <p:nvPr/>
        </p:nvSpPr>
        <p:spPr>
          <a:xfrm>
            <a:off x="549275" y="3233736"/>
            <a:ext cx="6994525" cy="34766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pPr>
              <a:defRPr/>
            </a:pPr>
            <a:fld id="{EE8E4F2A-C393-424D-A21C-C299FD42E390}" type="slidenum">
              <a:rPr lang="en-US" smtClean="0"/>
              <a:pPr>
                <a:defRPr/>
              </a:pPr>
              <a:t>17</a:t>
            </a:fld>
            <a:endParaRPr lang="en-US" dirty="0"/>
          </a:p>
        </p:txBody>
      </p:sp>
    </p:spTree>
    <p:extLst>
      <p:ext uri="{BB962C8B-B14F-4D97-AF65-F5344CB8AC3E}">
        <p14:creationId xmlns:p14="http://schemas.microsoft.com/office/powerpoint/2010/main" val="225440062"/>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2.24.01 PM.png"/>
          <p:cNvPicPr>
            <a:picLocks noChangeAspect="1"/>
          </p:cNvPicPr>
          <p:nvPr/>
        </p:nvPicPr>
        <p:blipFill rotWithShape="1">
          <a:blip r:embed="rId2" cstate="email">
            <a:extLst>
              <a:ext uri="{28A0092B-C50C-407E-A947-70E740481C1C}">
                <a14:useLocalDpi xmlns:a14="http://schemas.microsoft.com/office/drawing/2010/main" val="0"/>
              </a:ext>
            </a:extLst>
          </a:blip>
          <a:srcRect l="4999" t="7037" r="5463" b="22000"/>
          <a:stretch/>
        </p:blipFill>
        <p:spPr>
          <a:xfrm>
            <a:off x="649291" y="152400"/>
            <a:ext cx="7845418" cy="3886200"/>
          </a:xfrm>
          <a:prstGeom prst="rect">
            <a:avLst/>
          </a:prstGeom>
        </p:spPr>
      </p:pic>
      <p:sp>
        <p:nvSpPr>
          <p:cNvPr id="3" name="Rectangle 2"/>
          <p:cNvSpPr/>
          <p:nvPr/>
        </p:nvSpPr>
        <p:spPr>
          <a:xfrm>
            <a:off x="685800" y="1828800"/>
            <a:ext cx="7772400" cy="4572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 y="3886200"/>
            <a:ext cx="8839200" cy="1107996"/>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600" dirty="0">
                <a:solidFill>
                  <a:srgbClr val="0070C0"/>
                </a:solidFill>
              </a:rPr>
              <a:t>Once complete, you sign and date first.  Then, obtain Beneficiary name/signature with date. IMPORTANT – This is your Date of Completion for your Application. Then, obtain Unit Leader name/signature.</a:t>
            </a: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05983" y="4994197"/>
            <a:ext cx="6532034" cy="1816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EE8E4F2A-C393-424D-A21C-C299FD42E390}" type="slidenum">
              <a:rPr lang="en-US" smtClean="0"/>
              <a:pPr>
                <a:defRPr/>
              </a:pPr>
              <a:t>18</a:t>
            </a:fld>
            <a:endParaRPr lang="en-US" dirty="0"/>
          </a:p>
        </p:txBody>
      </p:sp>
    </p:spTree>
    <p:extLst>
      <p:ext uri="{BB962C8B-B14F-4D97-AF65-F5344CB8AC3E}">
        <p14:creationId xmlns:p14="http://schemas.microsoft.com/office/powerpoint/2010/main" val="2392961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0"/>
            <a:ext cx="8763000" cy="4708981"/>
          </a:xfrm>
          <a:prstGeom prst="rect">
            <a:avLst/>
          </a:prstGeom>
          <a:noFill/>
        </p:spPr>
        <p:txBody>
          <a:bodyPr wrap="square" rtlCol="0">
            <a:spAutoFit/>
          </a:bodyPr>
          <a:lstStyle/>
          <a:p>
            <a:r>
              <a:rPr lang="en-US" sz="1200" dirty="0"/>
              <a:t>1. All paperwork should be typed or neatly printed in ink. It is advisable to make copies of your paperwork and all forms on which to practice before filling out the final papers. It is also advisable to keep a copy of your completed information for future reference should something get lost. The Council keeps the original information until final approval is received from the National Eagle Service and will then return it to you. </a:t>
            </a:r>
          </a:p>
          <a:p>
            <a:endParaRPr lang="en-US" sz="1200" dirty="0"/>
          </a:p>
          <a:p>
            <a:r>
              <a:rPr lang="en-US" sz="1200" dirty="0"/>
              <a:t>2. Complete your “Eagle Scout Service Project Workbook” as described above and follow the directions as you go through the pages. Properly complete the Workbook as instructed while planning for and after completion of the project. Plan ahead – this new project process will take more time than projects completed in the past by Eagle candidates in your troop/crew. </a:t>
            </a:r>
          </a:p>
          <a:p>
            <a:endParaRPr lang="en-US" sz="1200" dirty="0"/>
          </a:p>
          <a:p>
            <a:r>
              <a:rPr lang="en-US" sz="1200" dirty="0"/>
              <a:t>3. When you have finished your project and all merit badge and troop leadership requirements for the Eagle Scout Award, complete the </a:t>
            </a:r>
            <a:r>
              <a:rPr lang="en-US" sz="1200" b="1" dirty="0"/>
              <a:t>Eagle Award Application</a:t>
            </a:r>
            <a:r>
              <a:rPr lang="en-US" sz="1200" dirty="0"/>
              <a:t>. We recommend you download this form from the Minsi Trails Council’s website. When doing so it has to be </a:t>
            </a:r>
            <a:r>
              <a:rPr lang="en-US" sz="1200" b="1" dirty="0"/>
              <a:t>printed in </a:t>
            </a:r>
            <a:r>
              <a:rPr lang="en-US" sz="1200" b="1" dirty="0">
                <a:solidFill>
                  <a:srgbClr val="FF0000"/>
                </a:solidFill>
              </a:rPr>
              <a:t>color</a:t>
            </a:r>
            <a:r>
              <a:rPr lang="en-US" sz="1200" b="1" dirty="0"/>
              <a:t> and back-to-back</a:t>
            </a:r>
            <a:r>
              <a:rPr lang="en-US" sz="1200" dirty="0"/>
              <a:t>. This application must be the April 2017 printing. For references you must give </a:t>
            </a:r>
            <a:r>
              <a:rPr lang="en-US" sz="1200" b="1" dirty="0"/>
              <a:t>person(s) name, complete address, including number and street, city/state/zip code</a:t>
            </a:r>
            <a:r>
              <a:rPr lang="en-US" sz="1200" dirty="0"/>
              <a:t>.  An </a:t>
            </a:r>
            <a:r>
              <a:rPr lang="en-US" sz="1200" b="1" dirty="0"/>
              <a:t>e-mail address is required for all of your references – must be able to read them – and if they don’t have one indicate with “N/A</a:t>
            </a:r>
            <a:r>
              <a:rPr lang="en-US" sz="1200" dirty="0"/>
              <a:t>.” You may not use girlfriends/ family members/current unit leaders or anyone under 18 years of age for “two other references” and if you don’t have a “Religious” affiliation you must provide total information on a parent or guardian again. </a:t>
            </a:r>
          </a:p>
          <a:p>
            <a:endParaRPr lang="en-US" sz="1200" dirty="0"/>
          </a:p>
          <a:p>
            <a:r>
              <a:rPr lang="en-US" sz="1200" dirty="0"/>
              <a:t>4. Check with your unit leader or unit advancement person to verify dates of badges earned. Your unit has access to your advancement records through </a:t>
            </a:r>
            <a:r>
              <a:rPr lang="en-US" sz="1200" b="1" dirty="0"/>
              <a:t>Internet Advancement</a:t>
            </a:r>
            <a:r>
              <a:rPr lang="en-US" sz="1200" dirty="0"/>
              <a:t>. If merit badges and/or rank advancements are not in the official council records when the application is received it will not be processed until documentation (Advancement Report) is received from the Troop/Crew. Blue cards are not documentation. Conflicting or missing dates will delay the application process. </a:t>
            </a:r>
          </a:p>
          <a:p>
            <a:endParaRPr lang="en-US" sz="1200" dirty="0"/>
          </a:p>
          <a:p>
            <a:r>
              <a:rPr lang="en-US" sz="1200" b="1" dirty="0"/>
              <a:t>5. You, the Eagle candidate are responsible for securing the recommendation letters from those you list in requirement 2. See instructions on bottom of page six (6). Letters will be sent to the District Eagle Board of Review Chairman. </a:t>
            </a:r>
          </a:p>
        </p:txBody>
      </p:sp>
      <p:sp>
        <p:nvSpPr>
          <p:cNvPr id="3" name="Title 1"/>
          <p:cNvSpPr txBox="1">
            <a:spLocks/>
          </p:cNvSpPr>
          <p:nvPr/>
        </p:nvSpPr>
        <p:spPr>
          <a:xfrm>
            <a:off x="0" y="0"/>
            <a:ext cx="9067800"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Eagle Service Project Addtl. Help</a:t>
            </a:r>
          </a:p>
        </p:txBody>
      </p:sp>
      <p:sp>
        <p:nvSpPr>
          <p:cNvPr id="4" name="Rectangle 3"/>
          <p:cNvSpPr/>
          <p:nvPr/>
        </p:nvSpPr>
        <p:spPr>
          <a:xfrm>
            <a:off x="2219324" y="4114800"/>
            <a:ext cx="1819275" cy="1905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38100" y="5410200"/>
            <a:ext cx="9029700" cy="1631216"/>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600" b="1" dirty="0">
                <a:solidFill>
                  <a:srgbClr val="0070C0"/>
                </a:solidFill>
              </a:rPr>
              <a:t>Application printed 2 sided, in color.</a:t>
            </a:r>
          </a:p>
          <a:p>
            <a:pPr marL="342900" indent="-342900">
              <a:buFont typeface="+mj-lt"/>
              <a:buAutoNum type="alphaLcPeriod"/>
            </a:pPr>
            <a:r>
              <a:rPr lang="en-US" sz="1600" b="1" dirty="0">
                <a:solidFill>
                  <a:srgbClr val="0070C0"/>
                </a:solidFill>
              </a:rPr>
              <a:t>References must have full addresses and an email (if applicable).</a:t>
            </a:r>
          </a:p>
          <a:p>
            <a:pPr marL="342900" indent="-342900">
              <a:buFont typeface="+mj-lt"/>
              <a:buAutoNum type="alphaLcPeriod"/>
            </a:pPr>
            <a:r>
              <a:rPr lang="en-US" sz="1600" b="1" dirty="0">
                <a:solidFill>
                  <a:srgbClr val="0070C0"/>
                </a:solidFill>
              </a:rPr>
              <a:t>Troop specific software is not the official record, must be in </a:t>
            </a:r>
            <a:r>
              <a:rPr lang="en-US" sz="1600" b="1" dirty="0">
                <a:solidFill>
                  <a:srgbClr val="FF0000"/>
                </a:solidFill>
              </a:rPr>
              <a:t>INTERNET ADVANCEMENT</a:t>
            </a:r>
          </a:p>
          <a:p>
            <a:pPr marL="342900" indent="-342900">
              <a:buFont typeface="+mj-lt"/>
              <a:buAutoNum type="alphaLcPeriod"/>
            </a:pPr>
            <a:endParaRPr lang="en-US" b="1" dirty="0">
              <a:solidFill>
                <a:srgbClr val="0070C0"/>
              </a:solidFill>
            </a:endParaRPr>
          </a:p>
          <a:p>
            <a:pPr marL="342900" indent="-342900">
              <a:buFont typeface="+mj-lt"/>
              <a:buAutoNum type="alphaLcPeriod"/>
            </a:pPr>
            <a:endParaRPr lang="en-US" sz="1600" dirty="0">
              <a:solidFill>
                <a:srgbClr val="0070C0"/>
              </a:solidFill>
            </a:endParaRPr>
          </a:p>
        </p:txBody>
      </p:sp>
      <p:sp>
        <p:nvSpPr>
          <p:cNvPr id="6" name="Slide Number Placeholder 5"/>
          <p:cNvSpPr>
            <a:spLocks noGrp="1"/>
          </p:cNvSpPr>
          <p:nvPr>
            <p:ph type="sldNum" sz="quarter" idx="12"/>
          </p:nvPr>
        </p:nvSpPr>
        <p:spPr/>
        <p:txBody>
          <a:bodyPr/>
          <a:lstStyle/>
          <a:p>
            <a:pPr>
              <a:defRPr/>
            </a:pPr>
            <a:fld id="{EE8E4F2A-C393-424D-A21C-C299FD42E390}" type="slidenum">
              <a:rPr lang="en-US" smtClean="0"/>
              <a:pPr>
                <a:defRPr/>
              </a:pPr>
              <a:t>19</a:t>
            </a:fld>
            <a:endParaRPr lang="en-US" dirty="0"/>
          </a:p>
        </p:txBody>
      </p:sp>
    </p:spTree>
    <p:extLst>
      <p:ext uri="{BB962C8B-B14F-4D97-AF65-F5344CB8AC3E}">
        <p14:creationId xmlns:p14="http://schemas.microsoft.com/office/powerpoint/2010/main" val="21322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95" y="187325"/>
            <a:ext cx="8042275" cy="1336675"/>
          </a:xfrm>
        </p:spPr>
        <p:txBody>
          <a:bodyPr/>
          <a:lstStyle/>
          <a:p>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cs typeface="Arial" charset="0"/>
              </a:rPr>
              <a:t>LIFE to EAGLE AGENDA</a:t>
            </a:r>
            <a:endParaRPr lang="en-US" sz="4400" dirty="0"/>
          </a:p>
        </p:txBody>
      </p:sp>
      <p:sp>
        <p:nvSpPr>
          <p:cNvPr id="4" name="Subtitle 2"/>
          <p:cNvSpPr txBox="1">
            <a:spLocks/>
          </p:cNvSpPr>
          <p:nvPr/>
        </p:nvSpPr>
        <p:spPr bwMode="auto">
          <a:xfrm>
            <a:off x="609600" y="1524000"/>
            <a:ext cx="800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9250" indent="-349250" algn="l" rtl="0" eaLnBrk="0" fontAlgn="base" hangingPunct="0">
              <a:spcBef>
                <a:spcPts val="2000"/>
              </a:spcBef>
              <a:spcAft>
                <a:spcPct val="0"/>
              </a:spcAft>
              <a:buClr>
                <a:srgbClr val="6FB7D7"/>
              </a:buClr>
              <a:buSzPct val="110000"/>
              <a:buFont typeface="Wingdings 2" charset="0"/>
              <a:buChar char=""/>
              <a:defRPr sz="2400" kern="1200">
                <a:solidFill>
                  <a:srgbClr val="595959"/>
                </a:solidFill>
                <a:latin typeface="+mn-lt"/>
                <a:ea typeface="ＭＳ Ｐゴシック" charset="0"/>
                <a:cs typeface="ＭＳ Ｐゴシック" charset="0"/>
              </a:defRPr>
            </a:lvl1pPr>
            <a:lvl2pPr marL="685800" indent="-336550" algn="l" rtl="0" eaLnBrk="0" fontAlgn="base" hangingPunct="0">
              <a:spcBef>
                <a:spcPts val="600"/>
              </a:spcBef>
              <a:spcAft>
                <a:spcPct val="0"/>
              </a:spcAft>
              <a:buClr>
                <a:srgbClr val="215D77"/>
              </a:buClr>
              <a:buSzPct val="110000"/>
              <a:buFont typeface="Wingdings 2" charset="0"/>
              <a:buChar char=""/>
              <a:defRPr sz="2200" kern="1200">
                <a:solidFill>
                  <a:srgbClr val="595959"/>
                </a:solidFill>
                <a:latin typeface="+mn-lt"/>
                <a:ea typeface="ＭＳ Ｐゴシック" charset="0"/>
                <a:cs typeface="+mn-cs"/>
              </a:defRPr>
            </a:lvl2pPr>
            <a:lvl3pPr marL="968375" indent="-282575" algn="l" rtl="0" eaLnBrk="0" fontAlgn="base" hangingPunct="0">
              <a:spcBef>
                <a:spcPts val="600"/>
              </a:spcBef>
              <a:spcAft>
                <a:spcPct val="0"/>
              </a:spcAft>
              <a:buClr>
                <a:srgbClr val="6FB7D7"/>
              </a:buClr>
              <a:buSzPct val="110000"/>
              <a:buFont typeface="Wingdings 2" charset="0"/>
              <a:buChar char=""/>
              <a:defRPr sz="2000" kern="1200">
                <a:solidFill>
                  <a:srgbClr val="595959"/>
                </a:solidFill>
                <a:latin typeface="+mn-lt"/>
                <a:ea typeface="ＭＳ Ｐゴシック" charset="0"/>
                <a:cs typeface="+mn-cs"/>
              </a:defRPr>
            </a:lvl3pPr>
            <a:lvl4pPr marL="1263650" indent="-295275" algn="l" rtl="0" eaLnBrk="0" fontAlgn="base" hangingPunct="0">
              <a:spcBef>
                <a:spcPts val="600"/>
              </a:spcBef>
              <a:spcAft>
                <a:spcPct val="0"/>
              </a:spcAft>
              <a:buClr>
                <a:srgbClr val="215D77"/>
              </a:buClr>
              <a:buSzPct val="110000"/>
              <a:buFont typeface="Wingdings 2" charset="0"/>
              <a:buChar char=""/>
              <a:defRPr kern="1200">
                <a:solidFill>
                  <a:srgbClr val="595959"/>
                </a:solidFill>
                <a:latin typeface="+mn-lt"/>
                <a:ea typeface="ＭＳ Ｐゴシック" charset="0"/>
                <a:cs typeface="+mn-cs"/>
              </a:defRPr>
            </a:lvl4pPr>
            <a:lvl5pPr marL="1546225" indent="-282575" algn="l" rtl="0" eaLnBrk="0" fontAlgn="base" hangingPunct="0">
              <a:spcBef>
                <a:spcPts val="600"/>
              </a:spcBef>
              <a:spcAft>
                <a:spcPct val="0"/>
              </a:spcAft>
              <a:buClr>
                <a:srgbClr val="6FB7D7"/>
              </a:buClr>
              <a:buSzPct val="110000"/>
              <a:buFont typeface="Wingdings 2" charset="0"/>
              <a:buChar char=""/>
              <a:defRPr kern="1200">
                <a:solidFill>
                  <a:srgbClr val="595959"/>
                </a:solidFill>
                <a:latin typeface="+mn-lt"/>
                <a:ea typeface="ＭＳ Ｐゴシック" charset="0"/>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a:spcBef>
                <a:spcPts val="0"/>
              </a:spcBef>
              <a:buFont typeface="Arial" charset="0"/>
              <a:buChar char="•"/>
            </a:pPr>
            <a:r>
              <a:rPr lang="en-US" sz="2800" b="1" dirty="0">
                <a:solidFill>
                  <a:srgbClr val="215D77"/>
                </a:solidFill>
                <a:latin typeface="Calibri" charset="0"/>
              </a:rPr>
              <a:t>Welcome / Introductions</a:t>
            </a:r>
          </a:p>
          <a:p>
            <a:pPr>
              <a:spcBef>
                <a:spcPts val="0"/>
              </a:spcBef>
              <a:buFont typeface="Arial" charset="0"/>
              <a:buChar char="•"/>
            </a:pPr>
            <a:r>
              <a:rPr lang="en-US" sz="2800" b="1" dirty="0">
                <a:solidFill>
                  <a:srgbClr val="215D77"/>
                </a:solidFill>
                <a:latin typeface="Calibri" charset="0"/>
              </a:rPr>
              <a:t>Eagle Rank and Service Project Requirements</a:t>
            </a:r>
          </a:p>
          <a:p>
            <a:pPr>
              <a:spcBef>
                <a:spcPts val="0"/>
              </a:spcBef>
              <a:buFont typeface="Arial" charset="0"/>
              <a:buChar char="•"/>
            </a:pPr>
            <a:r>
              <a:rPr lang="en-US" sz="2800" b="1" dirty="0">
                <a:solidFill>
                  <a:srgbClr val="215D77"/>
                </a:solidFill>
                <a:latin typeface="Calibri" charset="0"/>
              </a:rPr>
              <a:t>Eagle Project Workbook</a:t>
            </a:r>
          </a:p>
          <a:p>
            <a:pPr>
              <a:spcBef>
                <a:spcPts val="0"/>
              </a:spcBef>
              <a:buFont typeface="Arial" charset="0"/>
              <a:buChar char="•"/>
            </a:pPr>
            <a:r>
              <a:rPr lang="en-US" sz="2800" b="1" dirty="0">
                <a:solidFill>
                  <a:srgbClr val="215D77"/>
                </a:solidFill>
                <a:latin typeface="Calibri" charset="0"/>
              </a:rPr>
              <a:t>Getting Project Approval – Troop and District</a:t>
            </a:r>
          </a:p>
          <a:p>
            <a:pPr>
              <a:spcBef>
                <a:spcPts val="0"/>
              </a:spcBef>
              <a:buFont typeface="Arial" charset="0"/>
              <a:buChar char="•"/>
            </a:pPr>
            <a:r>
              <a:rPr lang="en-US" sz="2800" b="1" dirty="0">
                <a:solidFill>
                  <a:srgbClr val="215D77"/>
                </a:solidFill>
                <a:latin typeface="Calibri" charset="0"/>
              </a:rPr>
              <a:t>Eagle Fundraising Application</a:t>
            </a:r>
          </a:p>
          <a:p>
            <a:pPr>
              <a:spcBef>
                <a:spcPts val="0"/>
              </a:spcBef>
              <a:buFont typeface="Arial" charset="0"/>
              <a:buChar char="•"/>
            </a:pPr>
            <a:r>
              <a:rPr lang="en-US" sz="2800" b="1" dirty="0">
                <a:solidFill>
                  <a:srgbClr val="215D77"/>
                </a:solidFill>
                <a:latin typeface="Calibri" charset="0"/>
              </a:rPr>
              <a:t>Eagle Scout Application</a:t>
            </a:r>
          </a:p>
          <a:p>
            <a:pPr>
              <a:spcBef>
                <a:spcPts val="0"/>
              </a:spcBef>
              <a:buFont typeface="Arial" charset="0"/>
              <a:buChar char="•"/>
            </a:pPr>
            <a:r>
              <a:rPr lang="en-US" sz="2800" b="1" dirty="0">
                <a:solidFill>
                  <a:srgbClr val="215D77"/>
                </a:solidFill>
                <a:latin typeface="Calibri" charset="0"/>
              </a:rPr>
              <a:t>Reference Letters</a:t>
            </a:r>
          </a:p>
          <a:p>
            <a:pPr>
              <a:spcBef>
                <a:spcPts val="0"/>
              </a:spcBef>
              <a:buFont typeface="Arial" charset="0"/>
              <a:buChar char="•"/>
            </a:pPr>
            <a:r>
              <a:rPr lang="en-US" sz="2800" b="1" dirty="0">
                <a:solidFill>
                  <a:srgbClr val="215D77"/>
                </a:solidFill>
                <a:latin typeface="Calibri" charset="0"/>
              </a:rPr>
              <a:t>South Mountain Life to Eagle Procedural Items</a:t>
            </a:r>
          </a:p>
        </p:txBody>
      </p:sp>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2</a:t>
            </a:fld>
            <a:endParaRPr lang="en-US" dirty="0"/>
          </a:p>
        </p:txBody>
      </p:sp>
    </p:spTree>
    <p:extLst>
      <p:ext uri="{BB962C8B-B14F-4D97-AF65-F5344CB8AC3E}">
        <p14:creationId xmlns:p14="http://schemas.microsoft.com/office/powerpoint/2010/main" val="3879974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219200"/>
            <a:ext cx="8686800" cy="4893647"/>
          </a:xfrm>
          <a:prstGeom prst="rect">
            <a:avLst/>
          </a:prstGeom>
          <a:noFill/>
        </p:spPr>
        <p:txBody>
          <a:bodyPr wrap="square" rtlCol="0">
            <a:spAutoFit/>
          </a:bodyPr>
          <a:lstStyle/>
          <a:p>
            <a:r>
              <a:rPr lang="en-US" sz="1200" dirty="0"/>
              <a:t>6. </a:t>
            </a:r>
            <a:r>
              <a:rPr lang="en-US" sz="1200" b="1" dirty="0"/>
              <a:t>Signatures are required on the application and they must be dated</a:t>
            </a:r>
            <a:r>
              <a:rPr lang="en-US" sz="1200" dirty="0"/>
              <a:t>. If your Troop/Crew leadership is not signing off on your Eagle application, they must notify the Council Registrar so he/she can process the application according to BSA policy at the time the application is received. </a:t>
            </a:r>
          </a:p>
          <a:p>
            <a:endParaRPr lang="en-US" sz="1200" dirty="0"/>
          </a:p>
          <a:p>
            <a:r>
              <a:rPr lang="en-US" sz="1200" dirty="0"/>
              <a:t>7. Submit your completed Eagle Application and completed Service Project Workbook to the Council Service Center for review and certification </a:t>
            </a:r>
            <a:r>
              <a:rPr lang="en-US" sz="1200" b="1" dirty="0"/>
              <a:t>on or before your eighteenth birthday. </a:t>
            </a:r>
            <a:r>
              <a:rPr lang="en-US" sz="1200" dirty="0"/>
              <a:t>Required materials to be included are: </a:t>
            </a:r>
          </a:p>
          <a:p>
            <a:r>
              <a:rPr lang="en-US" sz="1200" dirty="0"/>
              <a:t>•  Presentation should be in a three-ring binder with “Eagle Application” as a title, your name, unit number and district on the front and if clever, a picture of your final project. Include Eagle Candidate Form (see #6 on website)</a:t>
            </a:r>
          </a:p>
          <a:p>
            <a:r>
              <a:rPr lang="en-US" sz="1200" dirty="0"/>
              <a:t>•  Eagle Award Application neatly and completely filled out</a:t>
            </a:r>
            <a:r>
              <a:rPr lang="en-US" sz="1200" b="1" dirty="0"/>
              <a:t>. It must be printed in </a:t>
            </a:r>
            <a:r>
              <a:rPr lang="en-US" sz="1200" b="1" dirty="0">
                <a:solidFill>
                  <a:srgbClr val="FF0000"/>
                </a:solidFill>
              </a:rPr>
              <a:t>color</a:t>
            </a:r>
            <a:r>
              <a:rPr lang="en-US" sz="1200" b="1" dirty="0"/>
              <a:t> and two-sided (back-to-back). </a:t>
            </a:r>
          </a:p>
          <a:p>
            <a:r>
              <a:rPr lang="en-US" sz="1200" dirty="0"/>
              <a:t>•  Your personal statement of life ambition and purpose. This is located in Bold Print under the “Certification By Applicant” section of the application. </a:t>
            </a:r>
          </a:p>
          <a:p>
            <a:r>
              <a:rPr lang="en-US" sz="1200" dirty="0"/>
              <a:t>•  Your completed Service Project Workbook. </a:t>
            </a:r>
          </a:p>
          <a:p>
            <a:r>
              <a:rPr lang="en-US" sz="1200" dirty="0"/>
              <a:t>•  Accompanying support materials such as photographs, diagrams, etc.  </a:t>
            </a:r>
          </a:p>
          <a:p>
            <a:endParaRPr lang="en-US" sz="1200" dirty="0"/>
          </a:p>
          <a:p>
            <a:r>
              <a:rPr lang="en-US" sz="1200" dirty="0"/>
              <a:t>8. After your application has been verified by the Council, you or your unit leader will be contacted by the Eagle board of review chairman of your District to schedule your Board of Review. In most cases, it will be within 30 days from submittal of application. When you come to the Board of Review you should be neat in appearance and in your uniform, with badges worn properly. </a:t>
            </a:r>
          </a:p>
          <a:p>
            <a:endParaRPr lang="en-US" sz="1200" dirty="0"/>
          </a:p>
          <a:p>
            <a:r>
              <a:rPr lang="en-US" sz="1200" dirty="0"/>
              <a:t>9. Upon the satisfactory completion of your Eagle Board of Review, </a:t>
            </a:r>
            <a:r>
              <a:rPr lang="en-US" sz="1200" b="1" dirty="0"/>
              <a:t>your application will be signed and forwarded to the national Eagle Scout Service</a:t>
            </a:r>
            <a:r>
              <a:rPr lang="en-US" sz="1200" dirty="0"/>
              <a:t>, who will screen the application to determine if it is in order. If so, you will then be certified as an Eagle Scout by the Eagle Scout Service on behalf of the National Council. </a:t>
            </a:r>
          </a:p>
          <a:p>
            <a:endParaRPr lang="en-US" sz="1200" dirty="0"/>
          </a:p>
          <a:p>
            <a:r>
              <a:rPr lang="en-US" sz="1200" dirty="0"/>
              <a:t>10. Please plan your Eagle Court of Honor </a:t>
            </a:r>
            <a:r>
              <a:rPr lang="en-US" sz="1200" b="1" dirty="0"/>
              <a:t>at least 45 days past your Board of Review date</a:t>
            </a:r>
            <a:r>
              <a:rPr lang="en-US" sz="1200" dirty="0"/>
              <a:t>. The national Eagle Scout Service must process your application and return it to Minsi Trails Council. We cannot guarantee the turnaround time of processing your application.</a:t>
            </a:r>
          </a:p>
        </p:txBody>
      </p:sp>
      <p:sp>
        <p:nvSpPr>
          <p:cNvPr id="3" name="Title 1"/>
          <p:cNvSpPr txBox="1">
            <a:spLocks/>
          </p:cNvSpPr>
          <p:nvPr/>
        </p:nvSpPr>
        <p:spPr>
          <a:xfrm>
            <a:off x="0" y="107951"/>
            <a:ext cx="9067800"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Eagle Service Project Addtl. Help</a:t>
            </a:r>
          </a:p>
        </p:txBody>
      </p:sp>
      <p:sp>
        <p:nvSpPr>
          <p:cNvPr id="4" name="Slide Number Placeholder 3"/>
          <p:cNvSpPr>
            <a:spLocks noGrp="1"/>
          </p:cNvSpPr>
          <p:nvPr>
            <p:ph type="sldNum" sz="quarter" idx="12"/>
          </p:nvPr>
        </p:nvSpPr>
        <p:spPr/>
        <p:txBody>
          <a:bodyPr/>
          <a:lstStyle/>
          <a:p>
            <a:pPr>
              <a:defRPr/>
            </a:pPr>
            <a:fld id="{EE8E4F2A-C393-424D-A21C-C299FD42E390}" type="slidenum">
              <a:rPr lang="en-US" smtClean="0"/>
              <a:pPr>
                <a:defRPr/>
              </a:pPr>
              <a:t>20</a:t>
            </a:fld>
            <a:endParaRPr lang="en-US" dirty="0"/>
          </a:p>
        </p:txBody>
      </p:sp>
    </p:spTree>
    <p:extLst>
      <p:ext uri="{BB962C8B-B14F-4D97-AF65-F5344CB8AC3E}">
        <p14:creationId xmlns:p14="http://schemas.microsoft.com/office/powerpoint/2010/main" val="814705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590800"/>
            <a:ext cx="7966075" cy="838200"/>
          </a:xfrm>
          <a:extLst/>
        </p:spPr>
        <p:txBody>
          <a:bodyPr>
            <a:normAutofit fontScale="90000"/>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EAGLE PROJECT WORKBOOK</a:t>
            </a: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21</a:t>
            </a:fld>
            <a:endParaRPr lang="en-US"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4343402"/>
            <a:ext cx="2286002" cy="16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783321"/>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07951"/>
            <a:ext cx="9067800"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Project Workbook</a:t>
            </a:r>
          </a:p>
        </p:txBody>
      </p:sp>
      <p:sp>
        <p:nvSpPr>
          <p:cNvPr id="5" name="Slide Number Placeholder 4"/>
          <p:cNvSpPr>
            <a:spLocks noGrp="1"/>
          </p:cNvSpPr>
          <p:nvPr>
            <p:ph type="sldNum" sz="quarter" idx="12"/>
          </p:nvPr>
        </p:nvSpPr>
        <p:spPr/>
        <p:txBody>
          <a:bodyPr/>
          <a:lstStyle/>
          <a:p>
            <a:pPr>
              <a:defRPr/>
            </a:pPr>
            <a:fld id="{C872B448-0A9E-B045-BD66-CD980720A1EF}" type="slidenum">
              <a:rPr lang="en-US" smtClean="0"/>
              <a:pPr>
                <a:defRPr/>
              </a:pPr>
              <a:t>22</a:t>
            </a:fld>
            <a:endParaRPr lang="en-US"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990600"/>
            <a:ext cx="8212137"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192" y="4038599"/>
            <a:ext cx="7562408" cy="230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4715668" y="4191000"/>
            <a:ext cx="2234260" cy="18670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180" name="TextBox 4"/>
          <p:cNvSpPr txBox="1">
            <a:spLocks noChangeArrowheads="1"/>
          </p:cNvSpPr>
          <p:nvPr/>
        </p:nvSpPr>
        <p:spPr bwMode="auto">
          <a:xfrm>
            <a:off x="6949927" y="3886200"/>
            <a:ext cx="2162175"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charset="0"/>
              </a:rPr>
              <a:t>Click on </a:t>
            </a:r>
            <a:r>
              <a:rPr lang="ja-JP" altLang="en-US" sz="1800" dirty="0">
                <a:latin typeface="Calibri" charset="0"/>
              </a:rPr>
              <a:t>“</a:t>
            </a:r>
            <a:r>
              <a:rPr lang="en-US" altLang="ja-JP" sz="1800" dirty="0">
                <a:latin typeface="Calibri" charset="0"/>
              </a:rPr>
              <a:t>Workbook</a:t>
            </a:r>
            <a:r>
              <a:rPr lang="ja-JP" altLang="en-US" sz="1800" dirty="0">
                <a:latin typeface="Calibri" charset="0"/>
              </a:rPr>
              <a:t>”</a:t>
            </a:r>
            <a:endParaRPr lang="en-US" sz="1800" dirty="0">
              <a:latin typeface="Calibri" charset="0"/>
            </a:endParaRP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07951"/>
            <a:ext cx="9067800" cy="806450"/>
          </a:xfrm>
          <a:prstGeom prst="rect">
            <a:avLst/>
          </a:prstGeom>
          <a:extLst/>
        </p:spPr>
        <p:txBody>
          <a:bodyPr/>
          <a:lstStyle>
            <a:lvl1pPr algn="ctr" rtl="0" eaLnBrk="1" fontAlgn="base" hangingPunct="1">
              <a:spcBef>
                <a:spcPct val="0"/>
              </a:spcBef>
              <a:spcAft>
                <a:spcPct val="0"/>
              </a:spcAft>
              <a:defRPr sz="4600" kern="1200">
                <a:solidFill>
                  <a:schemeClr val="accent1"/>
                </a:solidFill>
                <a:latin typeface="+mj-lt"/>
                <a:ea typeface="ＭＳ Ｐゴシック" charset="0"/>
                <a:cs typeface="ＭＳ Ｐゴシック" charset="0"/>
              </a:defRPr>
            </a:lvl1pPr>
            <a:lvl2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2pPr>
            <a:lvl3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3pPr>
            <a:lvl4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4pPr>
            <a:lvl5pPr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5pPr>
            <a:lvl6pPr marL="4572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6pPr>
            <a:lvl7pPr marL="9144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7pPr>
            <a:lvl8pPr marL="13716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8pPr>
            <a:lvl9pPr marL="1828800" algn="ctr" rtl="0" eaLnBrk="1" fontAlgn="base" hangingPunct="1">
              <a:spcBef>
                <a:spcPct val="0"/>
              </a:spcBef>
              <a:spcAft>
                <a:spcPct val="0"/>
              </a:spcAft>
              <a:defRPr sz="4600">
                <a:solidFill>
                  <a:schemeClr val="accent1"/>
                </a:solidFill>
                <a:latin typeface="News Gothic MT" charset="0"/>
                <a:ea typeface="ＭＳ Ｐゴシック" charset="0"/>
                <a:cs typeface="ＭＳ Ｐゴシック" charset="0"/>
              </a:defRPr>
            </a:lvl9pPr>
          </a:lstStyle>
          <a:p>
            <a:pPr>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Project Workbook</a:t>
            </a:r>
          </a:p>
        </p:txBody>
      </p:sp>
      <p:sp>
        <p:nvSpPr>
          <p:cNvPr id="5" name="Slide Number Placeholder 4"/>
          <p:cNvSpPr>
            <a:spLocks noGrp="1"/>
          </p:cNvSpPr>
          <p:nvPr>
            <p:ph type="sldNum" sz="quarter" idx="12"/>
          </p:nvPr>
        </p:nvSpPr>
        <p:spPr/>
        <p:txBody>
          <a:bodyPr/>
          <a:lstStyle/>
          <a:p>
            <a:pPr>
              <a:defRPr/>
            </a:pPr>
            <a:fld id="{C872B448-0A9E-B045-BD66-CD980720A1EF}" type="slidenum">
              <a:rPr lang="en-US" smtClean="0"/>
              <a:pPr>
                <a:defRPr/>
              </a:pPr>
              <a:t>23</a:t>
            </a:fld>
            <a:endParaRPr lang="en-US" dirty="0"/>
          </a:p>
        </p:txBody>
      </p:sp>
      <p:sp>
        <p:nvSpPr>
          <p:cNvPr id="2" name="TextBox 1"/>
          <p:cNvSpPr txBox="1"/>
          <p:nvPr/>
        </p:nvSpPr>
        <p:spPr>
          <a:xfrm>
            <a:off x="304800" y="1219200"/>
            <a:ext cx="8610600" cy="2954655"/>
          </a:xfrm>
          <a:prstGeom prst="rect">
            <a:avLst/>
          </a:prstGeom>
          <a:noFill/>
        </p:spPr>
        <p:txBody>
          <a:bodyPr wrap="square" rtlCol="0">
            <a:spAutoFit/>
          </a:bodyPr>
          <a:lstStyle/>
          <a:p>
            <a:r>
              <a:rPr lang="en-US" sz="2400" b="1" dirty="0"/>
              <a:t>Workbook Sections</a:t>
            </a:r>
          </a:p>
          <a:p>
            <a:pPr marL="342900" indent="-342900">
              <a:buFont typeface="+mj-lt"/>
              <a:buAutoNum type="arabicPeriod"/>
            </a:pPr>
            <a:r>
              <a:rPr lang="en-US" dirty="0"/>
              <a:t>Project Proposal</a:t>
            </a:r>
          </a:p>
          <a:p>
            <a:pPr marL="342900" indent="-342900">
              <a:buFont typeface="+mj-lt"/>
              <a:buAutoNum type="arabicPeriod"/>
            </a:pPr>
            <a:r>
              <a:rPr lang="en-US" dirty="0"/>
              <a:t>Project Plan</a:t>
            </a:r>
          </a:p>
          <a:p>
            <a:pPr marL="342900" indent="-342900">
              <a:buFont typeface="+mj-lt"/>
              <a:buAutoNum type="arabicPeriod"/>
            </a:pPr>
            <a:r>
              <a:rPr lang="en-US" dirty="0"/>
              <a:t>Project Report</a:t>
            </a:r>
          </a:p>
          <a:p>
            <a:pPr marL="342900" indent="-342900">
              <a:buFont typeface="+mj-lt"/>
              <a:buAutoNum type="arabicPeriod"/>
            </a:pPr>
            <a:r>
              <a:rPr lang="en-US" dirty="0"/>
              <a:t>Project Fundraising Application</a:t>
            </a:r>
          </a:p>
          <a:p>
            <a:pPr marL="800100" lvl="1" indent="-342900">
              <a:buFont typeface="+mj-lt"/>
              <a:buAutoNum type="alphaLcPeriod"/>
            </a:pPr>
            <a:r>
              <a:rPr lang="en-US" dirty="0"/>
              <a:t>This approval is sought AFTER Project Proposal is approved by District</a:t>
            </a:r>
          </a:p>
          <a:p>
            <a:pPr marL="342900" indent="-342900">
              <a:buFont typeface="+mj-lt"/>
              <a:buAutoNum type="arabicPeriod"/>
            </a:pPr>
            <a:r>
              <a:rPr lang="en-US" dirty="0"/>
              <a:t>“Navigating the Eagle Scout Service Project” for Beneficiaries. </a:t>
            </a:r>
          </a:p>
          <a:p>
            <a:pPr marL="800100" lvl="1" indent="-342900">
              <a:buFont typeface="+mj-lt"/>
              <a:buAutoNum type="alphaLcPeriod"/>
            </a:pPr>
            <a:r>
              <a:rPr lang="en-US" dirty="0"/>
              <a:t>This must be discussed and a copy provided to Beneficiary BEFORE your Project Proposal District Approval.  Beneficiary checks the Box before signing.</a:t>
            </a:r>
          </a:p>
        </p:txBody>
      </p:sp>
      <p:cxnSp>
        <p:nvCxnSpPr>
          <p:cNvPr id="9" name="Curved Connector 8"/>
          <p:cNvCxnSpPr/>
          <p:nvPr/>
        </p:nvCxnSpPr>
        <p:spPr>
          <a:xfrm rot="10800000">
            <a:off x="2209800" y="1981200"/>
            <a:ext cx="1752600" cy="609600"/>
          </a:xfrm>
          <a:prstGeom prst="curvedConnector3">
            <a:avLst>
              <a:gd name="adj1" fmla="val -39181"/>
            </a:avLst>
          </a:prstGeom>
          <a:ln w="50800">
            <a:tailEnd type="arrow"/>
          </a:ln>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rot="10800000">
            <a:off x="2590800" y="1752602"/>
            <a:ext cx="4648200" cy="1523998"/>
          </a:xfrm>
          <a:prstGeom prst="curvedConnector3">
            <a:avLst>
              <a:gd name="adj1" fmla="val -39211"/>
            </a:avLst>
          </a:prstGeom>
          <a:ln w="508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056655"/>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54325" y="0"/>
            <a:ext cx="5299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6200" y="106680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Your name/Information</a:t>
            </a:r>
          </a:p>
        </p:txBody>
      </p:sp>
      <p:sp>
        <p:nvSpPr>
          <p:cNvPr id="7" name="Rectangle 6"/>
          <p:cNvSpPr/>
          <p:nvPr/>
        </p:nvSpPr>
        <p:spPr>
          <a:xfrm>
            <a:off x="76200" y="472440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Minsi Trails Council</a:t>
            </a:r>
          </a:p>
        </p:txBody>
      </p:sp>
      <p:sp>
        <p:nvSpPr>
          <p:cNvPr id="8" name="Rectangle 7"/>
          <p:cNvSpPr/>
          <p:nvPr/>
        </p:nvSpPr>
        <p:spPr>
          <a:xfrm>
            <a:off x="76200" y="531495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Michael Caffrey</a:t>
            </a:r>
          </a:p>
        </p:txBody>
      </p:sp>
      <p:sp>
        <p:nvSpPr>
          <p:cNvPr id="9" name="Rectangle 8"/>
          <p:cNvSpPr/>
          <p:nvPr/>
        </p:nvSpPr>
        <p:spPr>
          <a:xfrm>
            <a:off x="76200" y="426720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Beneficiary Contact</a:t>
            </a:r>
          </a:p>
        </p:txBody>
      </p:sp>
      <p:sp>
        <p:nvSpPr>
          <p:cNvPr id="10" name="Rectangle 9"/>
          <p:cNvSpPr/>
          <p:nvPr/>
        </p:nvSpPr>
        <p:spPr>
          <a:xfrm>
            <a:off x="76200" y="373380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Beneficiary Main</a:t>
            </a:r>
          </a:p>
        </p:txBody>
      </p:sp>
      <p:sp>
        <p:nvSpPr>
          <p:cNvPr id="11" name="Rectangle 10"/>
          <p:cNvSpPr/>
          <p:nvPr/>
        </p:nvSpPr>
        <p:spPr>
          <a:xfrm>
            <a:off x="76200" y="1676400"/>
            <a:ext cx="2590800" cy="1828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Your Unit’s Leadership</a:t>
            </a:r>
          </a:p>
        </p:txBody>
      </p:sp>
      <p:sp>
        <p:nvSpPr>
          <p:cNvPr id="12" name="Rectangle 11"/>
          <p:cNvSpPr/>
          <p:nvPr/>
        </p:nvSpPr>
        <p:spPr>
          <a:xfrm>
            <a:off x="76200" y="5867400"/>
            <a:ext cx="25908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Coach - recommended</a:t>
            </a:r>
          </a:p>
        </p:txBody>
      </p:sp>
      <p:sp>
        <p:nvSpPr>
          <p:cNvPr id="4" name="Slide Number Placeholder 3"/>
          <p:cNvSpPr>
            <a:spLocks noGrp="1"/>
          </p:cNvSpPr>
          <p:nvPr>
            <p:ph type="sldNum" sz="quarter" idx="12"/>
          </p:nvPr>
        </p:nvSpPr>
        <p:spPr/>
        <p:txBody>
          <a:bodyPr/>
          <a:lstStyle/>
          <a:p>
            <a:pPr>
              <a:defRPr/>
            </a:pPr>
            <a:fld id="{C872B448-0A9E-B045-BD66-CD980720A1EF}" type="slidenum">
              <a:rPr lang="en-US" smtClean="0"/>
              <a:pPr>
                <a:defRPr/>
              </a:pPr>
              <a:t>24</a:t>
            </a:fld>
            <a:endParaRPr lang="en-US" dirty="0"/>
          </a:p>
        </p:txBody>
      </p:sp>
      <p:sp>
        <p:nvSpPr>
          <p:cNvPr id="2" name="Rectangle 1"/>
          <p:cNvSpPr/>
          <p:nvPr/>
        </p:nvSpPr>
        <p:spPr>
          <a:xfrm>
            <a:off x="76200" y="0"/>
            <a:ext cx="3441968"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Proposal</a:t>
            </a: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2.45.33 PM.png"/>
          <p:cNvPicPr>
            <a:picLocks noChangeAspect="1"/>
          </p:cNvPicPr>
          <p:nvPr/>
        </p:nvPicPr>
        <p:blipFill rotWithShape="1">
          <a:blip r:embed="rId3" cstate="email">
            <a:extLst>
              <a:ext uri="{28A0092B-C50C-407E-A947-70E740481C1C}">
                <a14:useLocalDpi xmlns:a14="http://schemas.microsoft.com/office/drawing/2010/main" val="0"/>
              </a:ext>
            </a:extLst>
          </a:blip>
          <a:srcRect l="21204" t="9556" r="35278"/>
          <a:stretch/>
        </p:blipFill>
        <p:spPr>
          <a:xfrm>
            <a:off x="2667000" y="304800"/>
            <a:ext cx="4724400" cy="6136694"/>
          </a:xfrm>
          <a:prstGeom prst="rect">
            <a:avLst/>
          </a:prstGeom>
        </p:spPr>
      </p:pic>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25</a:t>
            </a:fld>
            <a:endParaRPr lang="en-US" dirty="0"/>
          </a:p>
        </p:txBody>
      </p:sp>
      <p:sp>
        <p:nvSpPr>
          <p:cNvPr id="4" name="Rectangle 3"/>
          <p:cNvSpPr/>
          <p:nvPr/>
        </p:nvSpPr>
        <p:spPr>
          <a:xfrm>
            <a:off x="76200" y="152400"/>
            <a:ext cx="2971800"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Proposal</a:t>
            </a:r>
          </a:p>
        </p:txBody>
      </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2.45.41 PM.png"/>
          <p:cNvPicPr>
            <a:picLocks noChangeAspect="1"/>
          </p:cNvPicPr>
          <p:nvPr/>
        </p:nvPicPr>
        <p:blipFill rotWithShape="1">
          <a:blip r:embed="rId3" cstate="email">
            <a:extLst>
              <a:ext uri="{28A0092B-C50C-407E-A947-70E740481C1C}">
                <a14:useLocalDpi xmlns:a14="http://schemas.microsoft.com/office/drawing/2010/main" val="0"/>
              </a:ext>
            </a:extLst>
          </a:blip>
          <a:srcRect l="21447" t="9999" r="35139"/>
          <a:stretch/>
        </p:blipFill>
        <p:spPr>
          <a:xfrm>
            <a:off x="2781300" y="228600"/>
            <a:ext cx="4914900" cy="6368143"/>
          </a:xfrm>
          <a:prstGeom prst="rect">
            <a:avLst/>
          </a:prstGeom>
        </p:spPr>
      </p:pic>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26</a:t>
            </a:fld>
            <a:endParaRPr lang="en-US" dirty="0"/>
          </a:p>
        </p:txBody>
      </p:sp>
      <p:sp>
        <p:nvSpPr>
          <p:cNvPr id="4" name="Rectangle 3"/>
          <p:cNvSpPr/>
          <p:nvPr/>
        </p:nvSpPr>
        <p:spPr>
          <a:xfrm>
            <a:off x="-76200" y="786825"/>
            <a:ext cx="3441968"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Proposal</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24137" y="0"/>
            <a:ext cx="53006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27</a:t>
            </a:fld>
            <a:endParaRPr lang="en-US" dirty="0"/>
          </a:p>
        </p:txBody>
      </p:sp>
      <p:sp>
        <p:nvSpPr>
          <p:cNvPr id="5" name="Rectangle 4"/>
          <p:cNvSpPr/>
          <p:nvPr/>
        </p:nvSpPr>
        <p:spPr>
          <a:xfrm>
            <a:off x="-89168" y="482025"/>
            <a:ext cx="3137168"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Proposal</a:t>
            </a: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04.11 PM.png"/>
          <p:cNvPicPr>
            <a:picLocks noChangeAspect="1"/>
          </p:cNvPicPr>
          <p:nvPr/>
        </p:nvPicPr>
        <p:blipFill rotWithShape="1">
          <a:blip r:embed="rId2" cstate="email">
            <a:extLst>
              <a:ext uri="{28A0092B-C50C-407E-A947-70E740481C1C}">
                <a14:useLocalDpi xmlns:a14="http://schemas.microsoft.com/office/drawing/2010/main" val="0"/>
              </a:ext>
            </a:extLst>
          </a:blip>
          <a:srcRect l="21389" t="10222" r="35417" b="889"/>
          <a:stretch/>
        </p:blipFill>
        <p:spPr>
          <a:xfrm>
            <a:off x="2438400" y="106500"/>
            <a:ext cx="5969000" cy="65991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28</a:t>
            </a:fld>
            <a:endParaRPr lang="en-US" dirty="0"/>
          </a:p>
        </p:txBody>
      </p:sp>
      <p:sp>
        <p:nvSpPr>
          <p:cNvPr id="5" name="Rectangle 4"/>
          <p:cNvSpPr/>
          <p:nvPr/>
        </p:nvSpPr>
        <p:spPr>
          <a:xfrm>
            <a:off x="76200" y="685800"/>
            <a:ext cx="2286000" cy="396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IMPORTANT: </a:t>
            </a:r>
            <a:r>
              <a:rPr lang="en-US" sz="1400" dirty="0"/>
              <a:t>Review and leave a copy with Beneficiary Representative before they sign your project.</a:t>
            </a:r>
          </a:p>
          <a:p>
            <a:pPr algn="ctr"/>
            <a:endParaRPr lang="en-US" sz="1400" dirty="0"/>
          </a:p>
          <a:p>
            <a:pPr algn="ctr"/>
            <a:endParaRPr lang="en-US" sz="1400" dirty="0"/>
          </a:p>
          <a:p>
            <a:pPr algn="ctr"/>
            <a:endParaRPr lang="en-US" sz="1400" dirty="0"/>
          </a:p>
          <a:p>
            <a:pPr algn="ctr"/>
            <a:r>
              <a:rPr lang="en-US" sz="1400" dirty="0"/>
              <a:t>SUGGESTION: Add your name and contact information to the top of this page.</a:t>
            </a:r>
          </a:p>
        </p:txBody>
      </p:sp>
      <p:sp>
        <p:nvSpPr>
          <p:cNvPr id="6" name="Rectangle 5"/>
          <p:cNvSpPr/>
          <p:nvPr/>
        </p:nvSpPr>
        <p:spPr>
          <a:xfrm>
            <a:off x="168370" y="152400"/>
            <a:ext cx="3257623"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Beneficiary Info</a:t>
            </a:r>
          </a:p>
        </p:txBody>
      </p:sp>
    </p:spTree>
    <p:extLst>
      <p:ext uri="{BB962C8B-B14F-4D97-AF65-F5344CB8AC3E}">
        <p14:creationId xmlns:p14="http://schemas.microsoft.com/office/powerpoint/2010/main" val="2661704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04.18 PM.png"/>
          <p:cNvPicPr>
            <a:picLocks noChangeAspect="1"/>
          </p:cNvPicPr>
          <p:nvPr/>
        </p:nvPicPr>
        <p:blipFill rotWithShape="1">
          <a:blip r:embed="rId2" cstate="email">
            <a:extLst>
              <a:ext uri="{28A0092B-C50C-407E-A947-70E740481C1C}">
                <a14:useLocalDpi xmlns:a14="http://schemas.microsoft.com/office/drawing/2010/main" val="0"/>
              </a:ext>
            </a:extLst>
          </a:blip>
          <a:srcRect l="21250" t="10001" r="35833" b="1333"/>
          <a:stretch/>
        </p:blipFill>
        <p:spPr>
          <a:xfrm>
            <a:off x="2247900" y="76200"/>
            <a:ext cx="5143500" cy="6641607"/>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29</a:t>
            </a:fld>
            <a:endParaRPr lang="en-US" dirty="0"/>
          </a:p>
        </p:txBody>
      </p:sp>
      <p:sp>
        <p:nvSpPr>
          <p:cNvPr id="5" name="Rectangle 4"/>
          <p:cNvSpPr/>
          <p:nvPr/>
        </p:nvSpPr>
        <p:spPr>
          <a:xfrm>
            <a:off x="168371" y="152400"/>
            <a:ext cx="2651030"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Beneficiary Info</a:t>
            </a:r>
          </a:p>
        </p:txBody>
      </p:sp>
    </p:spTree>
    <p:extLst>
      <p:ext uri="{BB962C8B-B14F-4D97-AF65-F5344CB8AC3E}">
        <p14:creationId xmlns:p14="http://schemas.microsoft.com/office/powerpoint/2010/main" val="1796913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286000"/>
            <a:ext cx="7966075" cy="2057400"/>
          </a:xfrm>
          <a:extLst/>
        </p:spPr>
        <p:txBody>
          <a:bodyPr>
            <a:normAutofit fontScale="90000"/>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MINSI TRAILS and SOUTH MOUNTAIN DISTRICT</a:t>
            </a:r>
            <a:b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b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CONTACTS</a:t>
            </a: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3</a:t>
            </a:fld>
            <a:endParaRPr lang="en-US"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953622" y="5105400"/>
            <a:ext cx="1236757" cy="898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182956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30</a:t>
            </a:fld>
            <a:endParaRPr lang="en-US" dirty="0"/>
          </a:p>
        </p:txBody>
      </p:sp>
      <p:sp>
        <p:nvSpPr>
          <p:cNvPr id="5" name="Rectangle 4"/>
          <p:cNvSpPr/>
          <p:nvPr/>
        </p:nvSpPr>
        <p:spPr>
          <a:xfrm>
            <a:off x="93552" y="152400"/>
            <a:ext cx="5316648"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Proposal Approval</a:t>
            </a:r>
          </a:p>
        </p:txBody>
      </p:sp>
      <p:sp>
        <p:nvSpPr>
          <p:cNvPr id="3" name="TextBox 2"/>
          <p:cNvSpPr txBox="1"/>
          <p:nvPr/>
        </p:nvSpPr>
        <p:spPr>
          <a:xfrm>
            <a:off x="93552" y="838200"/>
            <a:ext cx="8974248" cy="5078313"/>
          </a:xfrm>
          <a:prstGeom prst="rect">
            <a:avLst/>
          </a:prstGeom>
          <a:noFill/>
        </p:spPr>
        <p:txBody>
          <a:bodyPr wrap="square" rtlCol="0">
            <a:spAutoFit/>
          </a:bodyPr>
          <a:lstStyle/>
          <a:p>
            <a:pPr marL="285750" indent="-285750">
              <a:buFont typeface="Arial" panose="020B0604020202020204" pitchFamily="34" charset="0"/>
              <a:buChar char="•"/>
            </a:pPr>
            <a:r>
              <a:rPr lang="en-US" dirty="0"/>
              <a:t>When you have your Proposal ready for approval and have obtained the Unit Leader signature, Unit Committee signature and Beneficiary signature, and, at least 1 week prior to the 3</a:t>
            </a:r>
            <a:r>
              <a:rPr lang="en-US" baseline="30000" dirty="0"/>
              <a:t>rd</a:t>
            </a:r>
            <a:r>
              <a:rPr lang="en-US" dirty="0"/>
              <a:t> Tuesday of the month …  contact Mr. Caffrey at </a:t>
            </a:r>
            <a:r>
              <a:rPr lang="en-US" dirty="0">
                <a:hlinkClick r:id="rId2"/>
              </a:rPr>
              <a:t>mikecee1062@yahoo.com</a:t>
            </a:r>
            <a:r>
              <a:rPr lang="en-US" dirty="0"/>
              <a:t> (preferred) or 610-295-8816 to request an appointment.</a:t>
            </a:r>
          </a:p>
          <a:p>
            <a:pPr marL="742950" lvl="1" indent="-285750">
              <a:buFont typeface="Arial" panose="020B0604020202020204" pitchFamily="34" charset="0"/>
              <a:buChar char="•"/>
            </a:pPr>
            <a:r>
              <a:rPr lang="en-US" dirty="0"/>
              <a:t>When contacting via email, please be sure to copy a Unit Leader or parent to maintain 2 deep leadership.</a:t>
            </a:r>
          </a:p>
          <a:p>
            <a:pPr marL="285750" indent="-285750">
              <a:buFont typeface="Arial" panose="020B0604020202020204" pitchFamily="34" charset="0"/>
              <a:buChar char="•"/>
            </a:pPr>
            <a:r>
              <a:rPr lang="en-US" dirty="0"/>
              <a:t>An adult MUST accompany the Scout for the Project Approval once scheduled.</a:t>
            </a:r>
          </a:p>
          <a:p>
            <a:pPr marL="285750" indent="-285750">
              <a:buFont typeface="Arial" panose="020B0604020202020204" pitchFamily="34" charset="0"/>
              <a:buChar char="•"/>
            </a:pPr>
            <a:r>
              <a:rPr lang="en-US" dirty="0"/>
              <a:t>Bring a second copy of your Project Proposal to remain with the SMD Committee.</a:t>
            </a:r>
          </a:p>
          <a:p>
            <a:pPr marL="285750" indent="-285750">
              <a:buFont typeface="Arial" panose="020B0604020202020204" pitchFamily="34" charset="0"/>
              <a:buChar char="•"/>
            </a:pPr>
            <a:r>
              <a:rPr lang="en-US" dirty="0"/>
              <a:t>You will confirm that you have reviewed and provided a copy of the “Navigating the….Project” to the Beneficiary.</a:t>
            </a:r>
          </a:p>
          <a:p>
            <a:pPr marL="285750" indent="-285750">
              <a:buFont typeface="Arial" panose="020B0604020202020204" pitchFamily="34" charset="0"/>
              <a:buChar char="•"/>
            </a:pPr>
            <a:r>
              <a:rPr lang="en-US" dirty="0"/>
              <a:t>You must bring 2 copies of the fundraising form. (More in the next section) </a:t>
            </a:r>
          </a:p>
          <a:p>
            <a:pPr marL="742950" lvl="1" indent="-285750">
              <a:buFont typeface="Arial" panose="020B0604020202020204" pitchFamily="34" charset="0"/>
              <a:buChar char="•"/>
            </a:pPr>
            <a:r>
              <a:rPr lang="en-US" dirty="0"/>
              <a:t>If you plan to Fundraise, then the form needs to be filled out in its entirety and signed by  Unit Leader and Beneficiary.  </a:t>
            </a:r>
          </a:p>
          <a:p>
            <a:pPr marL="742950" lvl="1" indent="-285750">
              <a:buFont typeface="Arial" panose="020B0604020202020204" pitchFamily="34" charset="0"/>
              <a:buChar char="•"/>
            </a:pPr>
            <a:r>
              <a:rPr lang="en-US" dirty="0"/>
              <a:t>If you DO NOT plan to fundraise, fill out the “Eagle Scout Candidate” section and in the center section mark “No Fundraising required”. </a:t>
            </a:r>
          </a:p>
          <a:p>
            <a:pPr marL="285750" indent="-285750">
              <a:buFont typeface="Arial" panose="020B0604020202020204" pitchFamily="34" charset="0"/>
              <a:buChar char="•"/>
            </a:pPr>
            <a:r>
              <a:rPr lang="en-US" dirty="0"/>
              <a:t>Your project proposal should be in a 3 ring binder and is best if used with plastic inserts for ease of changes.</a:t>
            </a:r>
          </a:p>
          <a:p>
            <a:pPr marL="285750" indent="-285750">
              <a:buFont typeface="Arial" panose="020B0604020202020204" pitchFamily="34" charset="0"/>
              <a:buChar char="•"/>
            </a:pPr>
            <a:r>
              <a:rPr lang="en-US" dirty="0"/>
              <a:t>For special circumstances, alternate arrangements to meet can be made.</a:t>
            </a:r>
          </a:p>
        </p:txBody>
      </p:sp>
    </p:spTree>
    <p:extLst>
      <p:ext uri="{BB962C8B-B14F-4D97-AF65-F5344CB8AC3E}">
        <p14:creationId xmlns:p14="http://schemas.microsoft.com/office/powerpoint/2010/main" val="4041975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FUNDRAISING</a:t>
            </a:r>
          </a:p>
        </p:txBody>
      </p:sp>
      <p:sp>
        <p:nvSpPr>
          <p:cNvPr id="3" name="Content Placeholder 2"/>
          <p:cNvSpPr>
            <a:spLocks noGrp="1"/>
          </p:cNvSpPr>
          <p:nvPr>
            <p:ph idx="1"/>
          </p:nvPr>
        </p:nvSpPr>
        <p:spPr>
          <a:xfrm>
            <a:off x="549275" y="1600200"/>
            <a:ext cx="8042275" cy="2514600"/>
          </a:xfrm>
        </p:spPr>
        <p:txBody>
          <a:bodyPr/>
          <a:lstStyle/>
          <a:p>
            <a:pPr marL="0" indent="0" algn="ctr">
              <a:buNone/>
            </a:pPr>
            <a:r>
              <a:rPr lang="en-US" sz="18000" dirty="0">
                <a:solidFill>
                  <a:schemeClr val="accent1"/>
                </a:solidFill>
                <a:latin typeface="Arial Black"/>
                <a:cs typeface="Arial Black"/>
              </a:rPr>
              <a:t>$</a:t>
            </a:r>
          </a:p>
        </p:txBody>
      </p:sp>
      <p:sp>
        <p:nvSpPr>
          <p:cNvPr id="4" name="Slide Number Placeholder 3"/>
          <p:cNvSpPr>
            <a:spLocks noGrp="1"/>
          </p:cNvSpPr>
          <p:nvPr>
            <p:ph type="sldNum" sz="quarter" idx="12"/>
          </p:nvPr>
        </p:nvSpPr>
        <p:spPr/>
        <p:txBody>
          <a:bodyPr/>
          <a:lstStyle/>
          <a:p>
            <a:pPr>
              <a:defRPr/>
            </a:pPr>
            <a:fld id="{C872B448-0A9E-B045-BD66-CD980720A1EF}" type="slidenum">
              <a:rPr lang="en-US" smtClean="0"/>
              <a:pPr>
                <a:defRPr/>
              </a:pPr>
              <a:t>31</a:t>
            </a:fld>
            <a:endParaRPr lang="en-US" dirty="0"/>
          </a:p>
        </p:txBody>
      </p:sp>
      <p:sp>
        <p:nvSpPr>
          <p:cNvPr id="5" name="TextBox 4"/>
          <p:cNvSpPr txBox="1"/>
          <p:nvPr/>
        </p:nvSpPr>
        <p:spPr>
          <a:xfrm>
            <a:off x="1009650" y="4572000"/>
            <a:ext cx="7124700" cy="646331"/>
          </a:xfrm>
          <a:prstGeom prst="rect">
            <a:avLst/>
          </a:prstGeom>
          <a:noFill/>
        </p:spPr>
        <p:txBody>
          <a:bodyPr wrap="square" rtlCol="0">
            <a:spAutoFit/>
          </a:bodyPr>
          <a:lstStyle/>
          <a:p>
            <a:r>
              <a:rPr lang="en-US" dirty="0"/>
              <a:t>Approval Appointment AFTER District Project Approval received by contacting South Mountain District Executive.  CONTACT  INFO:</a:t>
            </a:r>
          </a:p>
        </p:txBody>
      </p:sp>
      <p:sp>
        <p:nvSpPr>
          <p:cNvPr id="6" name="TextBox 5"/>
          <p:cNvSpPr txBox="1"/>
          <p:nvPr/>
        </p:nvSpPr>
        <p:spPr>
          <a:xfrm>
            <a:off x="1866900" y="5334000"/>
            <a:ext cx="5410200" cy="369332"/>
          </a:xfrm>
          <a:prstGeom prst="rect">
            <a:avLst/>
          </a:prstGeom>
          <a:noFill/>
        </p:spPr>
        <p:txBody>
          <a:bodyPr wrap="square" rtlCol="0">
            <a:spAutoFit/>
          </a:bodyPr>
          <a:lstStyle/>
          <a:p>
            <a:r>
              <a:rPr lang="en-US" dirty="0"/>
              <a:t>Mr. Arby Beisel - Russell.Beisel@scouting.org</a:t>
            </a:r>
          </a:p>
        </p:txBody>
      </p:sp>
      <p:sp>
        <p:nvSpPr>
          <p:cNvPr id="7" name="Rectangle 6"/>
          <p:cNvSpPr/>
          <p:nvPr/>
        </p:nvSpPr>
        <p:spPr>
          <a:xfrm>
            <a:off x="44139" y="152400"/>
            <a:ext cx="3506089"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Fundraising Info</a:t>
            </a:r>
          </a:p>
        </p:txBody>
      </p:sp>
    </p:spTree>
    <p:extLst>
      <p:ext uri="{BB962C8B-B14F-4D97-AF65-F5344CB8AC3E}">
        <p14:creationId xmlns:p14="http://schemas.microsoft.com/office/powerpoint/2010/main" val="2407487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2.54.15 PM.png"/>
          <p:cNvPicPr>
            <a:picLocks noChangeAspect="1"/>
          </p:cNvPicPr>
          <p:nvPr/>
        </p:nvPicPr>
        <p:blipFill rotWithShape="1">
          <a:blip r:embed="rId2" cstate="email">
            <a:extLst>
              <a:ext uri="{28A0092B-C50C-407E-A947-70E740481C1C}">
                <a14:useLocalDpi xmlns:a14="http://schemas.microsoft.com/office/drawing/2010/main" val="0"/>
              </a:ext>
            </a:extLst>
          </a:blip>
          <a:srcRect l="21667" t="9556" r="35417" b="222"/>
          <a:stretch/>
        </p:blipFill>
        <p:spPr>
          <a:xfrm>
            <a:off x="2286000" y="228600"/>
            <a:ext cx="4953000" cy="6507825"/>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32</a:t>
            </a:fld>
            <a:endParaRPr lang="en-US" dirty="0"/>
          </a:p>
        </p:txBody>
      </p:sp>
      <p:sp>
        <p:nvSpPr>
          <p:cNvPr id="5" name="Rectangle 4"/>
          <p:cNvSpPr/>
          <p:nvPr/>
        </p:nvSpPr>
        <p:spPr>
          <a:xfrm>
            <a:off x="44139" y="152400"/>
            <a:ext cx="277526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Fundraising Info</a:t>
            </a:r>
          </a:p>
        </p:txBody>
      </p:sp>
    </p:spTree>
    <p:extLst>
      <p:ext uri="{BB962C8B-B14F-4D97-AF65-F5344CB8AC3E}">
        <p14:creationId xmlns:p14="http://schemas.microsoft.com/office/powerpoint/2010/main" val="1379566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2.54.25 PM.png"/>
          <p:cNvPicPr>
            <a:picLocks noChangeAspect="1"/>
          </p:cNvPicPr>
          <p:nvPr/>
        </p:nvPicPr>
        <p:blipFill rotWithShape="1">
          <a:blip r:embed="rId2" cstate="email">
            <a:extLst>
              <a:ext uri="{28A0092B-C50C-407E-A947-70E740481C1C}">
                <a14:useLocalDpi xmlns:a14="http://schemas.microsoft.com/office/drawing/2010/main" val="0"/>
              </a:ext>
            </a:extLst>
          </a:blip>
          <a:srcRect l="21528" t="11333" r="35694"/>
          <a:stretch/>
        </p:blipFill>
        <p:spPr>
          <a:xfrm>
            <a:off x="2286000" y="228600"/>
            <a:ext cx="5041900" cy="6531552"/>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33</a:t>
            </a:fld>
            <a:endParaRPr lang="en-US" dirty="0"/>
          </a:p>
        </p:txBody>
      </p:sp>
      <p:sp>
        <p:nvSpPr>
          <p:cNvPr id="5" name="Rectangle 4"/>
          <p:cNvSpPr/>
          <p:nvPr/>
        </p:nvSpPr>
        <p:spPr>
          <a:xfrm>
            <a:off x="44139" y="152400"/>
            <a:ext cx="292766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Fundraising Info</a:t>
            </a:r>
          </a:p>
        </p:txBody>
      </p:sp>
    </p:spTree>
    <p:extLst>
      <p:ext uri="{BB962C8B-B14F-4D97-AF65-F5344CB8AC3E}">
        <p14:creationId xmlns:p14="http://schemas.microsoft.com/office/powerpoint/2010/main" val="345513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2.58.09 PM.png"/>
          <p:cNvPicPr>
            <a:picLocks noChangeAspect="1"/>
          </p:cNvPicPr>
          <p:nvPr/>
        </p:nvPicPr>
        <p:blipFill rotWithShape="1">
          <a:blip r:embed="rId3" cstate="email">
            <a:extLst>
              <a:ext uri="{28A0092B-C50C-407E-A947-70E740481C1C}">
                <a14:useLocalDpi xmlns:a14="http://schemas.microsoft.com/office/drawing/2010/main" val="0"/>
              </a:ext>
            </a:extLst>
          </a:blip>
          <a:srcRect l="21667" t="10222" r="35278"/>
          <a:stretch/>
        </p:blipFill>
        <p:spPr>
          <a:xfrm>
            <a:off x="3251200" y="228600"/>
            <a:ext cx="4902200" cy="6388674"/>
          </a:xfrm>
          <a:prstGeom prst="rect">
            <a:avLst/>
          </a:prstGeom>
        </p:spPr>
      </p:pic>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34</a:t>
            </a:fld>
            <a:endParaRPr lang="en-US" dirty="0"/>
          </a:p>
        </p:txBody>
      </p:sp>
      <p:sp>
        <p:nvSpPr>
          <p:cNvPr id="4" name="Rectangle 3"/>
          <p:cNvSpPr/>
          <p:nvPr/>
        </p:nvSpPr>
        <p:spPr>
          <a:xfrm>
            <a:off x="520234" y="152400"/>
            <a:ext cx="2553905"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Plan</a:t>
            </a:r>
          </a:p>
        </p:txBody>
      </p:sp>
      <p:sp>
        <p:nvSpPr>
          <p:cNvPr id="5" name="TextBox 4"/>
          <p:cNvSpPr txBox="1"/>
          <p:nvPr/>
        </p:nvSpPr>
        <p:spPr>
          <a:xfrm>
            <a:off x="76200" y="838200"/>
            <a:ext cx="45841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Comes after Project Proposal and District Approval.  Breaks down your proposal into defined steps to complete the project in an efficient manner.</a:t>
            </a:r>
          </a:p>
          <a:p>
            <a:pPr marL="285750" indent="-285750">
              <a:buFont typeface="Arial" panose="020B0604020202020204" pitchFamily="34" charset="0"/>
              <a:buChar char="•"/>
            </a:pPr>
            <a:r>
              <a:rPr lang="en-US" dirty="0"/>
              <a:t>Helps give a better understanding of what is needed and when.</a:t>
            </a:r>
          </a:p>
        </p:txBody>
      </p:sp>
    </p:spTree>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3.03.43 PM.png"/>
          <p:cNvPicPr>
            <a:picLocks noChangeAspect="1"/>
          </p:cNvPicPr>
          <p:nvPr/>
        </p:nvPicPr>
        <p:blipFill rotWithShape="1">
          <a:blip r:embed="rId3" cstate="email">
            <a:extLst>
              <a:ext uri="{28A0092B-C50C-407E-A947-70E740481C1C}">
                <a14:useLocalDpi xmlns:a14="http://schemas.microsoft.com/office/drawing/2010/main" val="0"/>
              </a:ext>
            </a:extLst>
          </a:blip>
          <a:srcRect l="21389" t="9556" r="35139" b="1111"/>
          <a:stretch/>
        </p:blipFill>
        <p:spPr>
          <a:xfrm>
            <a:off x="3098800" y="152400"/>
            <a:ext cx="5130800" cy="6589718"/>
          </a:xfrm>
          <a:prstGeom prst="rect">
            <a:avLst/>
          </a:prstGeom>
        </p:spPr>
      </p:pic>
      <p:sp>
        <p:nvSpPr>
          <p:cNvPr id="3" name="Slide Number Placeholder 2"/>
          <p:cNvSpPr>
            <a:spLocks noGrp="1"/>
          </p:cNvSpPr>
          <p:nvPr>
            <p:ph type="sldNum" sz="quarter" idx="12"/>
          </p:nvPr>
        </p:nvSpPr>
        <p:spPr/>
        <p:txBody>
          <a:bodyPr/>
          <a:lstStyle/>
          <a:p>
            <a:pPr>
              <a:defRPr/>
            </a:pPr>
            <a:fld id="{C872B448-0A9E-B045-BD66-CD980720A1EF}" type="slidenum">
              <a:rPr lang="en-US" smtClean="0"/>
              <a:pPr>
                <a:defRPr/>
              </a:pPr>
              <a:t>35</a:t>
            </a:fld>
            <a:endParaRPr lang="en-US" dirty="0"/>
          </a:p>
        </p:txBody>
      </p:sp>
      <p:sp>
        <p:nvSpPr>
          <p:cNvPr id="4" name="Rectangle 3"/>
          <p:cNvSpPr/>
          <p:nvPr/>
        </p:nvSpPr>
        <p:spPr>
          <a:xfrm>
            <a:off x="292609" y="152400"/>
            <a:ext cx="3009157"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Report</a:t>
            </a:r>
          </a:p>
        </p:txBody>
      </p:sp>
      <p:sp>
        <p:nvSpPr>
          <p:cNvPr id="8" name="TextBox 7"/>
          <p:cNvSpPr txBox="1"/>
          <p:nvPr/>
        </p:nvSpPr>
        <p:spPr>
          <a:xfrm>
            <a:off x="76200" y="838200"/>
            <a:ext cx="458419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Comes after Project is completed.</a:t>
            </a:r>
          </a:p>
          <a:p>
            <a:pPr marL="285750" indent="-285750">
              <a:buFont typeface="Arial" panose="020B0604020202020204" pitchFamily="34" charset="0"/>
              <a:buChar char="•"/>
            </a:pPr>
            <a:r>
              <a:rPr lang="en-US" dirty="0"/>
              <a:t>Gives a summary of how the Project progressed and how you exemplified Leadership of this project.</a:t>
            </a:r>
          </a:p>
          <a:p>
            <a:pPr marL="285750" indent="-285750">
              <a:buFont typeface="Arial" panose="020B0604020202020204" pitchFamily="34" charset="0"/>
              <a:buChar char="•"/>
            </a:pPr>
            <a:r>
              <a:rPr lang="en-US" dirty="0"/>
              <a:t>Should give a clear understanding to a person not involved with your project.</a:t>
            </a:r>
          </a:p>
        </p:txBody>
      </p:sp>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03.50 PM.png"/>
          <p:cNvPicPr>
            <a:picLocks noChangeAspect="1"/>
          </p:cNvPicPr>
          <p:nvPr/>
        </p:nvPicPr>
        <p:blipFill rotWithShape="1">
          <a:blip r:embed="rId2" cstate="email">
            <a:extLst>
              <a:ext uri="{28A0092B-C50C-407E-A947-70E740481C1C}">
                <a14:useLocalDpi xmlns:a14="http://schemas.microsoft.com/office/drawing/2010/main" val="0"/>
              </a:ext>
            </a:extLst>
          </a:blip>
          <a:srcRect l="21389" t="10001" r="35278" b="888"/>
          <a:stretch/>
        </p:blipFill>
        <p:spPr>
          <a:xfrm>
            <a:off x="2133600" y="228600"/>
            <a:ext cx="5029200" cy="6463811"/>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36</a:t>
            </a:fld>
            <a:endParaRPr lang="en-US" dirty="0"/>
          </a:p>
        </p:txBody>
      </p:sp>
      <p:sp>
        <p:nvSpPr>
          <p:cNvPr id="5" name="Rectangle 4"/>
          <p:cNvSpPr/>
          <p:nvPr/>
        </p:nvSpPr>
        <p:spPr>
          <a:xfrm>
            <a:off x="292609" y="152400"/>
            <a:ext cx="2526791"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Report</a:t>
            </a:r>
          </a:p>
        </p:txBody>
      </p:sp>
    </p:spTree>
    <p:extLst>
      <p:ext uri="{BB962C8B-B14F-4D97-AF65-F5344CB8AC3E}">
        <p14:creationId xmlns:p14="http://schemas.microsoft.com/office/powerpoint/2010/main" val="90848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03.56 PM.png"/>
          <p:cNvPicPr>
            <a:picLocks noChangeAspect="1"/>
          </p:cNvPicPr>
          <p:nvPr/>
        </p:nvPicPr>
        <p:blipFill rotWithShape="1">
          <a:blip r:embed="rId2" cstate="email">
            <a:extLst>
              <a:ext uri="{28A0092B-C50C-407E-A947-70E740481C1C}">
                <a14:useLocalDpi xmlns:a14="http://schemas.microsoft.com/office/drawing/2010/main" val="0"/>
              </a:ext>
            </a:extLst>
          </a:blip>
          <a:srcRect l="21528" t="10444" r="35278" b="1111"/>
          <a:stretch/>
        </p:blipFill>
        <p:spPr>
          <a:xfrm>
            <a:off x="2209800" y="152400"/>
            <a:ext cx="5181600" cy="6631115"/>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37</a:t>
            </a:fld>
            <a:endParaRPr lang="en-US" dirty="0"/>
          </a:p>
        </p:txBody>
      </p:sp>
      <p:sp>
        <p:nvSpPr>
          <p:cNvPr id="5" name="Rectangle 4"/>
          <p:cNvSpPr/>
          <p:nvPr/>
        </p:nvSpPr>
        <p:spPr>
          <a:xfrm>
            <a:off x="-76200" y="405825"/>
            <a:ext cx="3009157"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Report</a:t>
            </a:r>
          </a:p>
        </p:txBody>
      </p:sp>
    </p:spTree>
    <p:extLst>
      <p:ext uri="{BB962C8B-B14F-4D97-AF65-F5344CB8AC3E}">
        <p14:creationId xmlns:p14="http://schemas.microsoft.com/office/powerpoint/2010/main" val="12676605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04.04 PM.png"/>
          <p:cNvPicPr>
            <a:picLocks noChangeAspect="1"/>
          </p:cNvPicPr>
          <p:nvPr/>
        </p:nvPicPr>
        <p:blipFill rotWithShape="1">
          <a:blip r:embed="rId2" cstate="email">
            <a:extLst>
              <a:ext uri="{28A0092B-C50C-407E-A947-70E740481C1C}">
                <a14:useLocalDpi xmlns:a14="http://schemas.microsoft.com/office/drawing/2010/main" val="0"/>
              </a:ext>
            </a:extLst>
          </a:blip>
          <a:srcRect l="21389" t="10222" r="35417" b="889"/>
          <a:stretch/>
        </p:blipFill>
        <p:spPr>
          <a:xfrm>
            <a:off x="2565400" y="25400"/>
            <a:ext cx="5207000" cy="6697106"/>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38</a:t>
            </a:fld>
            <a:endParaRPr lang="en-US" dirty="0"/>
          </a:p>
        </p:txBody>
      </p:sp>
      <p:sp>
        <p:nvSpPr>
          <p:cNvPr id="5" name="Rectangle 4"/>
          <p:cNvSpPr/>
          <p:nvPr/>
        </p:nvSpPr>
        <p:spPr>
          <a:xfrm>
            <a:off x="-76199" y="329625"/>
            <a:ext cx="2641600" cy="1077218"/>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Project Report</a:t>
            </a:r>
          </a:p>
        </p:txBody>
      </p:sp>
    </p:spTree>
    <p:extLst>
      <p:ext uri="{BB962C8B-B14F-4D97-AF65-F5344CB8AC3E}">
        <p14:creationId xmlns:p14="http://schemas.microsoft.com/office/powerpoint/2010/main" val="1036456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590800"/>
            <a:ext cx="7966075" cy="838200"/>
          </a:xfrm>
          <a:extLst/>
        </p:spPr>
        <p:txBody>
          <a:bodyPr>
            <a:normAutofit/>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EAGLE APPLICATION</a:t>
            </a: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39</a:t>
            </a:fld>
            <a:endParaRPr lang="en-US"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4343402"/>
            <a:ext cx="2286002" cy="16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34744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8305800" cy="5791200"/>
          </a:xfrm>
          <a:extLst/>
        </p:spPr>
        <p:txBody>
          <a:bodyPr rtlCol="0">
            <a:normAutofit fontScale="90000"/>
          </a:bodyPr>
          <a:lstStyle/>
          <a:p>
            <a:pPr eaLnBrk="1" fontAlgn="auto" hangingPunct="1">
              <a:spcAft>
                <a:spcPts val="0"/>
              </a:spcAft>
              <a:defRPr/>
            </a:pP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South Mountain District</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Eagle Advancement</a:t>
            </a:r>
            <a:b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b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Contact Information</a:t>
            </a:r>
            <a:br>
              <a:rPr lang="en-US" sz="3200" dirty="0">
                <a:latin typeface="Calibri" charset="0"/>
                <a:ea typeface="+mj-ea"/>
                <a:cs typeface="+mj-cs"/>
              </a:rPr>
            </a:br>
            <a:br>
              <a:rPr lang="en-US" sz="3200" dirty="0">
                <a:latin typeface="Calibri" charset="0"/>
                <a:ea typeface="+mj-ea"/>
                <a:cs typeface="+mj-cs"/>
              </a:rPr>
            </a:br>
            <a:r>
              <a:rPr lang="en-US" sz="3200" b="1" dirty="0">
                <a:solidFill>
                  <a:srgbClr val="215D77"/>
                </a:solidFill>
                <a:latin typeface="Calibri" charset="0"/>
                <a:ea typeface="+mj-ea"/>
                <a:cs typeface="+mj-cs"/>
              </a:rPr>
              <a:t>Drew Draper – Advancement Chair</a:t>
            </a:r>
            <a:br>
              <a:rPr lang="en-US" sz="3200" b="1" dirty="0">
                <a:solidFill>
                  <a:srgbClr val="215D77"/>
                </a:solidFill>
                <a:latin typeface="Calibri" charset="0"/>
                <a:ea typeface="+mj-ea"/>
                <a:cs typeface="+mj-cs"/>
              </a:rPr>
            </a:br>
            <a:r>
              <a:rPr lang="en-US" sz="3200" b="1" dirty="0">
                <a:solidFill>
                  <a:srgbClr val="215D77"/>
                </a:solidFill>
                <a:latin typeface="Calibri" charset="0"/>
                <a:ea typeface="+mj-ea"/>
                <a:cs typeface="+mj-cs"/>
              </a:rPr>
              <a:t>610-866-7875</a:t>
            </a:r>
            <a:br>
              <a:rPr lang="en-US" sz="3200" b="1" dirty="0">
                <a:solidFill>
                  <a:srgbClr val="215D77"/>
                </a:solidFill>
                <a:latin typeface="Calibri" charset="0"/>
                <a:ea typeface="+mj-ea"/>
                <a:cs typeface="+mj-cs"/>
              </a:rPr>
            </a:br>
            <a:r>
              <a:rPr lang="en-US" sz="3200" b="1" dirty="0">
                <a:solidFill>
                  <a:srgbClr val="215D77"/>
                </a:solidFill>
                <a:latin typeface="Calibri" charset="0"/>
                <a:ea typeface="+mj-ea"/>
                <a:cs typeface="+mj-cs"/>
              </a:rPr>
              <a:t>acdraper31@rcn.com</a:t>
            </a:r>
            <a:br>
              <a:rPr lang="en-US" sz="3200" b="1" dirty="0">
                <a:solidFill>
                  <a:srgbClr val="215D77"/>
                </a:solidFill>
                <a:latin typeface="Calibri" charset="0"/>
                <a:ea typeface="+mj-ea"/>
                <a:cs typeface="+mj-cs"/>
              </a:rPr>
            </a:br>
            <a:br>
              <a:rPr lang="en-US" sz="3200" b="1" dirty="0">
                <a:solidFill>
                  <a:srgbClr val="215D77"/>
                </a:solidFill>
                <a:latin typeface="Calibri" charset="0"/>
                <a:ea typeface="+mj-ea"/>
                <a:cs typeface="+mj-cs"/>
              </a:rPr>
            </a:br>
            <a:r>
              <a:rPr lang="en-US" sz="3200" b="1" dirty="0">
                <a:solidFill>
                  <a:srgbClr val="215D77"/>
                </a:solidFill>
                <a:latin typeface="Calibri" charset="0"/>
                <a:ea typeface="+mj-ea"/>
                <a:cs typeface="+mj-cs"/>
              </a:rPr>
              <a:t>Michael Caffrey – Eagle Scout Chair</a:t>
            </a:r>
            <a:br>
              <a:rPr lang="en-US" sz="3200" b="1" dirty="0">
                <a:solidFill>
                  <a:srgbClr val="215D77"/>
                </a:solidFill>
                <a:latin typeface="Calibri" charset="0"/>
                <a:ea typeface="+mj-ea"/>
                <a:cs typeface="+mj-cs"/>
              </a:rPr>
            </a:br>
            <a:r>
              <a:rPr lang="en-US" sz="3200" b="1" dirty="0">
                <a:solidFill>
                  <a:srgbClr val="215D77"/>
                </a:solidFill>
                <a:latin typeface="Calibri" charset="0"/>
                <a:ea typeface="+mj-ea"/>
                <a:cs typeface="+mj-cs"/>
              </a:rPr>
              <a:t>610-295-8816</a:t>
            </a:r>
            <a:br>
              <a:rPr lang="en-US" sz="3200" b="1" dirty="0">
                <a:solidFill>
                  <a:srgbClr val="215D77"/>
                </a:solidFill>
                <a:latin typeface="Calibri" charset="0"/>
                <a:ea typeface="+mj-ea"/>
                <a:cs typeface="+mj-cs"/>
              </a:rPr>
            </a:br>
            <a:r>
              <a:rPr lang="en-US" sz="3200" b="1" dirty="0">
                <a:solidFill>
                  <a:srgbClr val="215D77"/>
                </a:solidFill>
                <a:latin typeface="Calibri" charset="0"/>
                <a:ea typeface="+mj-ea"/>
                <a:cs typeface="+mj-cs"/>
              </a:rPr>
              <a:t>mikecee1062@yahoo.com (preferred)</a:t>
            </a:r>
            <a:endParaRPr lang="en-US" sz="4000" b="1" dirty="0">
              <a:latin typeface="Calibri" charset="0"/>
              <a:ea typeface="+mj-ea"/>
              <a:cs typeface="+mj-cs"/>
            </a:endParaRPr>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4</a:t>
            </a:fld>
            <a:endParaRPr lang="en-US" dirty="0"/>
          </a:p>
        </p:txBody>
      </p:sp>
    </p:spTree>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3.45.20 PM.png"/>
          <p:cNvPicPr>
            <a:picLocks noChangeAspect="1"/>
          </p:cNvPicPr>
          <p:nvPr/>
        </p:nvPicPr>
        <p:blipFill rotWithShape="1">
          <a:blip r:embed="rId2" cstate="email">
            <a:extLst>
              <a:ext uri="{28A0092B-C50C-407E-A947-70E740481C1C}">
                <a14:useLocalDpi xmlns:a14="http://schemas.microsoft.com/office/drawing/2010/main" val="0"/>
              </a:ext>
            </a:extLst>
          </a:blip>
          <a:srcRect l="29028" t="10222" r="29167" b="17333"/>
          <a:stretch/>
        </p:blipFill>
        <p:spPr>
          <a:xfrm>
            <a:off x="1600199" y="14050"/>
            <a:ext cx="6319107" cy="6843950"/>
          </a:xfrm>
          <a:prstGeom prst="rect">
            <a:avLst/>
          </a:prstGeom>
        </p:spPr>
      </p:pic>
      <p:sp>
        <p:nvSpPr>
          <p:cNvPr id="3" name="Slide Number Placeholder 2"/>
          <p:cNvSpPr>
            <a:spLocks noGrp="1"/>
          </p:cNvSpPr>
          <p:nvPr>
            <p:ph type="sldNum" sz="quarter" idx="12"/>
          </p:nvPr>
        </p:nvSpPr>
        <p:spPr/>
        <p:txBody>
          <a:bodyPr/>
          <a:lstStyle/>
          <a:p>
            <a:pPr>
              <a:defRPr/>
            </a:pPr>
            <a:fld id="{EE8E4F2A-C393-424D-A21C-C299FD42E390}" type="slidenum">
              <a:rPr lang="en-US" smtClean="0"/>
              <a:pPr>
                <a:defRPr/>
              </a:pPr>
              <a:t>40</a:t>
            </a:fld>
            <a:endParaRPr lang="en-US" dirty="0"/>
          </a:p>
        </p:txBody>
      </p:sp>
    </p:spTree>
    <p:extLst>
      <p:ext uri="{BB962C8B-B14F-4D97-AF65-F5344CB8AC3E}">
        <p14:creationId xmlns:p14="http://schemas.microsoft.com/office/powerpoint/2010/main" val="186134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2-27 at 3.16.40 PM.png"/>
          <p:cNvPicPr>
            <a:picLocks noChangeAspect="1"/>
          </p:cNvPicPr>
          <p:nvPr/>
        </p:nvPicPr>
        <p:blipFill rotWithShape="1">
          <a:blip r:embed="rId2" cstate="email">
            <a:extLst>
              <a:ext uri="{28A0092B-C50C-407E-A947-70E740481C1C}">
                <a14:useLocalDpi xmlns:a14="http://schemas.microsoft.com/office/drawing/2010/main" val="0"/>
              </a:ext>
            </a:extLst>
          </a:blip>
          <a:srcRect l="10278" t="7556" r="10832" b="11332"/>
          <a:stretch/>
        </p:blipFill>
        <p:spPr>
          <a:xfrm>
            <a:off x="304800" y="685800"/>
            <a:ext cx="8537740" cy="54864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41</a:t>
            </a:fld>
            <a:endParaRPr lang="en-US" dirty="0"/>
          </a:p>
        </p:txBody>
      </p:sp>
      <p:sp>
        <p:nvSpPr>
          <p:cNvPr id="4" name="Rectangle 3"/>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Tree>
    <p:extLst>
      <p:ext uri="{BB962C8B-B14F-4D97-AF65-F5344CB8AC3E}">
        <p14:creationId xmlns:p14="http://schemas.microsoft.com/office/powerpoint/2010/main" val="40495442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18.37 PM.png"/>
          <p:cNvPicPr>
            <a:picLocks noChangeAspect="1"/>
          </p:cNvPicPr>
          <p:nvPr/>
        </p:nvPicPr>
        <p:blipFill rotWithShape="1">
          <a:blip r:embed="rId2" cstate="email">
            <a:extLst>
              <a:ext uri="{28A0092B-C50C-407E-A947-70E740481C1C}">
                <a14:useLocalDpi xmlns:a14="http://schemas.microsoft.com/office/drawing/2010/main" val="0"/>
              </a:ext>
            </a:extLst>
          </a:blip>
          <a:srcRect l="10278" t="7777" r="10416" b="63219"/>
          <a:stretch/>
        </p:blipFill>
        <p:spPr>
          <a:xfrm>
            <a:off x="457200" y="838200"/>
            <a:ext cx="8334043" cy="19050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42</a:t>
            </a:fld>
            <a:endParaRPr lang="en-US" dirty="0"/>
          </a:p>
        </p:txBody>
      </p:sp>
      <p:sp>
        <p:nvSpPr>
          <p:cNvPr id="5" name="Rectangle 4"/>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79885" y="4492625"/>
            <a:ext cx="6835315"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35" y="6257925"/>
            <a:ext cx="6851265" cy="37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Left Arrow 7"/>
          <p:cNvSpPr/>
          <p:nvPr/>
        </p:nvSpPr>
        <p:spPr>
          <a:xfrm>
            <a:off x="4267200" y="6324600"/>
            <a:ext cx="896341" cy="212238"/>
          </a:xfrm>
          <a:prstGeom prst="leftArrow">
            <a:avLst/>
          </a:prstGeom>
          <a:solidFill>
            <a:srgbClr val="FF0000"/>
          </a:solidFill>
          <a:ln>
            <a:solidFill>
              <a:srgbClr val="FFFF00"/>
            </a:solidFill>
          </a:ln>
          <a:effectLst>
            <a:glow rad="228600">
              <a:schemeClr val="accent4">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228600" y="2819400"/>
            <a:ext cx="8382000" cy="1231106"/>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List parents/guardians but not required to write a letter.  For others, please list name, address, phone and email (if not email address list as “NA”).  You may use abbreviations in the addresses.</a:t>
            </a:r>
          </a:p>
          <a:p>
            <a:pPr marL="342900" indent="-342900">
              <a:buFont typeface="+mj-lt"/>
              <a:buAutoNum type="alphaLcPeriod"/>
            </a:pPr>
            <a:r>
              <a:rPr lang="en-US" sz="1400" dirty="0">
                <a:solidFill>
                  <a:srgbClr val="0070C0"/>
                </a:solidFill>
              </a:rPr>
              <a:t>Check with the persons BEFORE mailing then a letter.  Send letters when completing the Application.</a:t>
            </a:r>
          </a:p>
        </p:txBody>
      </p:sp>
    </p:spTree>
    <p:extLst>
      <p:ext uri="{BB962C8B-B14F-4D97-AF65-F5344CB8AC3E}">
        <p14:creationId xmlns:p14="http://schemas.microsoft.com/office/powerpoint/2010/main" val="1758102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2.34.57 PM.png"/>
          <p:cNvPicPr>
            <a:picLocks noChangeAspect="1"/>
          </p:cNvPicPr>
          <p:nvPr/>
        </p:nvPicPr>
        <p:blipFill rotWithShape="1">
          <a:blip r:embed="rId2" cstate="email">
            <a:extLst>
              <a:ext uri="{28A0092B-C50C-407E-A947-70E740481C1C}">
                <a14:useLocalDpi xmlns:a14="http://schemas.microsoft.com/office/drawing/2010/main" val="0"/>
              </a:ext>
            </a:extLst>
          </a:blip>
          <a:srcRect l="17685" t="8963" r="17778" b="12074"/>
          <a:stretch/>
        </p:blipFill>
        <p:spPr>
          <a:xfrm>
            <a:off x="762000" y="429809"/>
            <a:ext cx="7708573" cy="5894792"/>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43</a:t>
            </a:fld>
            <a:endParaRPr lang="en-US" dirty="0"/>
          </a:p>
        </p:txBody>
      </p:sp>
      <p:sp>
        <p:nvSpPr>
          <p:cNvPr id="5" name="Rectangle 4"/>
          <p:cNvSpPr/>
          <p:nvPr/>
        </p:nvSpPr>
        <p:spPr>
          <a:xfrm>
            <a:off x="76200"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Tree>
    <p:extLst>
      <p:ext uri="{BB962C8B-B14F-4D97-AF65-F5344CB8AC3E}">
        <p14:creationId xmlns:p14="http://schemas.microsoft.com/office/powerpoint/2010/main" val="41863736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6-12-27 at 3.18.37 PM.png"/>
          <p:cNvPicPr>
            <a:picLocks noChangeAspect="1"/>
          </p:cNvPicPr>
          <p:nvPr/>
        </p:nvPicPr>
        <p:blipFill rotWithShape="1">
          <a:blip r:embed="rId2" cstate="email">
            <a:extLst>
              <a:ext uri="{28A0092B-C50C-407E-A947-70E740481C1C}">
                <a14:useLocalDpi xmlns:a14="http://schemas.microsoft.com/office/drawing/2010/main" val="0"/>
              </a:ext>
            </a:extLst>
          </a:blip>
          <a:srcRect l="10417" t="36889" r="10556" b="23556"/>
          <a:stretch/>
        </p:blipFill>
        <p:spPr>
          <a:xfrm>
            <a:off x="152400" y="838200"/>
            <a:ext cx="8728396" cy="27305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44</a:t>
            </a:fld>
            <a:endParaRPr lang="en-US" dirty="0"/>
          </a:p>
        </p:txBody>
      </p:sp>
      <p:sp>
        <p:nvSpPr>
          <p:cNvPr id="4" name="Rectangle 3"/>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
        <p:nvSpPr>
          <p:cNvPr id="6" name="TextBox 5"/>
          <p:cNvSpPr txBox="1"/>
          <p:nvPr/>
        </p:nvSpPr>
        <p:spPr>
          <a:xfrm>
            <a:off x="152400" y="3733800"/>
            <a:ext cx="8382000" cy="1446550"/>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Ask your Unit Leader or Advancement Chair for a copy of your Member Summary from INTERNET ADVANCEMENT for the merit badge dates as registered with the BSA.</a:t>
            </a:r>
          </a:p>
          <a:p>
            <a:pPr marL="342900" indent="-342900">
              <a:buFont typeface="+mj-lt"/>
              <a:buAutoNum type="alphaLcPeriod"/>
            </a:pPr>
            <a:r>
              <a:rPr lang="en-US" sz="1400" dirty="0">
                <a:solidFill>
                  <a:srgbClr val="0070C0"/>
                </a:solidFill>
              </a:rPr>
              <a:t>Don’t forget to list the UNIT NO. where you earned the merit badge.</a:t>
            </a:r>
          </a:p>
          <a:p>
            <a:pPr marL="342900" indent="-342900">
              <a:buFont typeface="+mj-lt"/>
              <a:buAutoNum type="alphaLcPeriod"/>
            </a:pPr>
            <a:r>
              <a:rPr lang="en-US" sz="1400" dirty="0">
                <a:solidFill>
                  <a:srgbClr val="0070C0"/>
                </a:solidFill>
              </a:rPr>
              <a:t>You MUST cross out the merit badges in #7, #8 &amp; #10 that you DID NOT use to complete this requirement.  If using the Minsi Trails Workbook, the Macro should cross out automatically.</a:t>
            </a:r>
          </a:p>
        </p:txBody>
      </p:sp>
    </p:spTree>
    <p:extLst>
      <p:ext uri="{BB962C8B-B14F-4D97-AF65-F5344CB8AC3E}">
        <p14:creationId xmlns:p14="http://schemas.microsoft.com/office/powerpoint/2010/main" val="10519987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22.32 PM.png"/>
          <p:cNvPicPr>
            <a:picLocks noChangeAspect="1"/>
          </p:cNvPicPr>
          <p:nvPr/>
        </p:nvPicPr>
        <p:blipFill rotWithShape="1">
          <a:blip r:embed="rId2" cstate="email">
            <a:extLst>
              <a:ext uri="{28A0092B-C50C-407E-A947-70E740481C1C}">
                <a14:useLocalDpi xmlns:a14="http://schemas.microsoft.com/office/drawing/2010/main" val="0"/>
              </a:ext>
            </a:extLst>
          </a:blip>
          <a:srcRect l="10694" t="7334" r="10277" b="45556"/>
          <a:stretch/>
        </p:blipFill>
        <p:spPr>
          <a:xfrm>
            <a:off x="121129" y="838200"/>
            <a:ext cx="8794271" cy="32766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45</a:t>
            </a:fld>
            <a:endParaRPr lang="en-US" dirty="0"/>
          </a:p>
        </p:txBody>
      </p:sp>
      <p:sp>
        <p:nvSpPr>
          <p:cNvPr id="5" name="Rectangle 4"/>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
        <p:nvSpPr>
          <p:cNvPr id="6" name="TextBox 5"/>
          <p:cNvSpPr txBox="1"/>
          <p:nvPr/>
        </p:nvSpPr>
        <p:spPr>
          <a:xfrm>
            <a:off x="228600" y="4457075"/>
            <a:ext cx="8686800" cy="1877437"/>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Position cannot begin before the Date of Life Scout board of review from your Member Summary and must be at least 6 months in length.  Must be from the approved list of positions.</a:t>
            </a:r>
          </a:p>
          <a:p>
            <a:pPr marL="342900" indent="-342900">
              <a:buFont typeface="+mj-lt"/>
              <a:buAutoNum type="alphaLcPeriod"/>
            </a:pPr>
            <a:r>
              <a:rPr lang="en-US" sz="1400" dirty="0">
                <a:solidFill>
                  <a:srgbClr val="0070C0"/>
                </a:solidFill>
              </a:rPr>
              <a:t>Project name should include the name of the Beneficiary and what you did “remodeled, built, collected, etc…”</a:t>
            </a:r>
          </a:p>
          <a:p>
            <a:pPr marL="342900" indent="-342900">
              <a:buFont typeface="+mj-lt"/>
              <a:buAutoNum type="alphaLcPeriod"/>
            </a:pPr>
            <a:r>
              <a:rPr lang="en-US" sz="1400" dirty="0">
                <a:solidFill>
                  <a:srgbClr val="0070C0"/>
                </a:solidFill>
              </a:rPr>
              <a:t>Date Project Finished must be the date that the Beneficiary signed off on your project from your Project Report.  </a:t>
            </a:r>
          </a:p>
          <a:p>
            <a:pPr marL="342900" indent="-342900">
              <a:buFont typeface="+mj-lt"/>
              <a:buAutoNum type="alphaLcPeriod"/>
            </a:pPr>
            <a:r>
              <a:rPr lang="en-US" sz="1400" dirty="0">
                <a:solidFill>
                  <a:srgbClr val="0070C0"/>
                </a:solidFill>
              </a:rPr>
              <a:t>Grand Total of Hours should match your Project Report.</a:t>
            </a:r>
          </a:p>
        </p:txBody>
      </p:sp>
    </p:spTree>
    <p:extLst>
      <p:ext uri="{BB962C8B-B14F-4D97-AF65-F5344CB8AC3E}">
        <p14:creationId xmlns:p14="http://schemas.microsoft.com/office/powerpoint/2010/main" val="3632288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25.00 PM.png"/>
          <p:cNvPicPr>
            <a:picLocks noChangeAspect="1"/>
          </p:cNvPicPr>
          <p:nvPr/>
        </p:nvPicPr>
        <p:blipFill rotWithShape="1">
          <a:blip r:embed="rId2" cstate="email">
            <a:extLst>
              <a:ext uri="{28A0092B-C50C-407E-A947-70E740481C1C}">
                <a14:useLocalDpi xmlns:a14="http://schemas.microsoft.com/office/drawing/2010/main" val="0"/>
              </a:ext>
            </a:extLst>
          </a:blip>
          <a:srcRect l="10278" t="6889" r="10694" b="43334"/>
          <a:stretch/>
        </p:blipFill>
        <p:spPr>
          <a:xfrm>
            <a:off x="381000" y="990600"/>
            <a:ext cx="8581231" cy="33782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46</a:t>
            </a:fld>
            <a:endParaRPr lang="en-US" dirty="0"/>
          </a:p>
        </p:txBody>
      </p:sp>
      <p:sp>
        <p:nvSpPr>
          <p:cNvPr id="5" name="Rectangle 4"/>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
        <p:nvSpPr>
          <p:cNvPr id="6" name="TextBox 5"/>
          <p:cNvSpPr txBox="1"/>
          <p:nvPr/>
        </p:nvSpPr>
        <p:spPr>
          <a:xfrm>
            <a:off x="228600" y="4457075"/>
            <a:ext cx="8686800" cy="1231106"/>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Unit Leader Conference date must be AFTER the Project Completion date.</a:t>
            </a:r>
          </a:p>
          <a:p>
            <a:pPr marL="342900" indent="-342900">
              <a:buFont typeface="+mj-lt"/>
              <a:buAutoNum type="alphaLcPeriod"/>
            </a:pPr>
            <a:r>
              <a:rPr lang="en-US" sz="1400" dirty="0">
                <a:solidFill>
                  <a:srgbClr val="0070C0"/>
                </a:solidFill>
              </a:rPr>
              <a:t>Applicant Signature date must on or after Unit Leader conference date.</a:t>
            </a:r>
          </a:p>
          <a:p>
            <a:pPr marL="342900" indent="-342900">
              <a:buFont typeface="+mj-lt"/>
              <a:buAutoNum type="alphaLcPeriod"/>
            </a:pPr>
            <a:r>
              <a:rPr lang="en-US" sz="1400" dirty="0">
                <a:solidFill>
                  <a:srgbClr val="0070C0"/>
                </a:solidFill>
              </a:rPr>
              <a:t>Unit Leader and Unit Committee Chair Signature dates must on or after Applicant Signature date.</a:t>
            </a:r>
          </a:p>
          <a:p>
            <a:pPr marL="342900" indent="-342900">
              <a:buFont typeface="+mj-lt"/>
              <a:buAutoNum type="alphaLcPeriod"/>
            </a:pPr>
            <a:r>
              <a:rPr lang="en-US" sz="1400" dirty="0">
                <a:solidFill>
                  <a:srgbClr val="0070C0"/>
                </a:solidFill>
              </a:rPr>
              <a:t>BSA Local Council Verification signatures will be after the Board of Review.</a:t>
            </a:r>
          </a:p>
        </p:txBody>
      </p:sp>
    </p:spTree>
    <p:extLst>
      <p:ext uri="{BB962C8B-B14F-4D97-AF65-F5344CB8AC3E}">
        <p14:creationId xmlns:p14="http://schemas.microsoft.com/office/powerpoint/2010/main" val="3433777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2-27 at 3.25.06 PM.png"/>
          <p:cNvPicPr>
            <a:picLocks noChangeAspect="1"/>
          </p:cNvPicPr>
          <p:nvPr/>
        </p:nvPicPr>
        <p:blipFill rotWithShape="1">
          <a:blip r:embed="rId2" cstate="email">
            <a:extLst>
              <a:ext uri="{28A0092B-C50C-407E-A947-70E740481C1C}">
                <a14:useLocalDpi xmlns:a14="http://schemas.microsoft.com/office/drawing/2010/main" val="0"/>
              </a:ext>
            </a:extLst>
          </a:blip>
          <a:srcRect l="10278" t="7778" r="10833" b="43556"/>
          <a:stretch/>
        </p:blipFill>
        <p:spPr>
          <a:xfrm>
            <a:off x="304800" y="1143000"/>
            <a:ext cx="8629968" cy="3327400"/>
          </a:xfrm>
          <a:prstGeom prst="rect">
            <a:avLst/>
          </a:prstGeom>
        </p:spPr>
      </p:pic>
      <p:sp>
        <p:nvSpPr>
          <p:cNvPr id="2" name="Slide Number Placeholder 1"/>
          <p:cNvSpPr>
            <a:spLocks noGrp="1"/>
          </p:cNvSpPr>
          <p:nvPr>
            <p:ph type="sldNum" sz="quarter" idx="12"/>
          </p:nvPr>
        </p:nvSpPr>
        <p:spPr/>
        <p:txBody>
          <a:bodyPr/>
          <a:lstStyle/>
          <a:p>
            <a:pPr>
              <a:defRPr/>
            </a:pPr>
            <a:fld id="{C872B448-0A9E-B045-BD66-CD980720A1EF}" type="slidenum">
              <a:rPr lang="en-US" smtClean="0"/>
              <a:pPr>
                <a:defRPr/>
              </a:pPr>
              <a:t>47</a:t>
            </a:fld>
            <a:endParaRPr lang="en-US" dirty="0"/>
          </a:p>
        </p:txBody>
      </p:sp>
      <p:sp>
        <p:nvSpPr>
          <p:cNvPr id="5" name="Rectangle 4"/>
          <p:cNvSpPr/>
          <p:nvPr/>
        </p:nvSpPr>
        <p:spPr>
          <a:xfrm>
            <a:off x="449759" y="101025"/>
            <a:ext cx="2414444"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Application</a:t>
            </a:r>
          </a:p>
        </p:txBody>
      </p:sp>
      <p:sp>
        <p:nvSpPr>
          <p:cNvPr id="6" name="TextBox 5"/>
          <p:cNvSpPr txBox="1"/>
          <p:nvPr/>
        </p:nvSpPr>
        <p:spPr>
          <a:xfrm>
            <a:off x="228600" y="4457075"/>
            <a:ext cx="8686800" cy="800219"/>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Requirement 7 signatures will be after the Board of Review with a minimum of 3 persons, at least 1 being on the SMD Eagle Committee.</a:t>
            </a:r>
          </a:p>
        </p:txBody>
      </p:sp>
    </p:spTree>
    <p:extLst>
      <p:ext uri="{BB962C8B-B14F-4D97-AF65-F5344CB8AC3E}">
        <p14:creationId xmlns:p14="http://schemas.microsoft.com/office/powerpoint/2010/main" val="630265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27 at 3.42.14 PM.png"/>
          <p:cNvPicPr>
            <a:picLocks noChangeAspect="1"/>
          </p:cNvPicPr>
          <p:nvPr/>
        </p:nvPicPr>
        <p:blipFill rotWithShape="1">
          <a:blip r:embed="rId2" cstate="email">
            <a:extLst>
              <a:ext uri="{28A0092B-C50C-407E-A947-70E740481C1C}">
                <a14:useLocalDpi xmlns:a14="http://schemas.microsoft.com/office/drawing/2010/main" val="0"/>
              </a:ext>
            </a:extLst>
          </a:blip>
          <a:srcRect l="17500" t="22445" r="16667" b="36889"/>
          <a:stretch/>
        </p:blipFill>
        <p:spPr>
          <a:xfrm>
            <a:off x="459282" y="762000"/>
            <a:ext cx="8532318" cy="3294123"/>
          </a:xfrm>
          <a:prstGeom prst="rect">
            <a:avLst/>
          </a:prstGeom>
        </p:spPr>
      </p:pic>
      <p:sp>
        <p:nvSpPr>
          <p:cNvPr id="3" name="Slide Number Placeholder 2"/>
          <p:cNvSpPr>
            <a:spLocks noGrp="1"/>
          </p:cNvSpPr>
          <p:nvPr>
            <p:ph type="sldNum" sz="quarter" idx="12"/>
          </p:nvPr>
        </p:nvSpPr>
        <p:spPr/>
        <p:txBody>
          <a:bodyPr/>
          <a:lstStyle/>
          <a:p>
            <a:pPr>
              <a:defRPr/>
            </a:pPr>
            <a:fld id="{EE8E4F2A-C393-424D-A21C-C299FD42E390}" type="slidenum">
              <a:rPr lang="en-US" smtClean="0"/>
              <a:pPr>
                <a:defRPr/>
              </a:pPr>
              <a:t>48</a:t>
            </a:fld>
            <a:endParaRPr lang="en-US" dirty="0"/>
          </a:p>
        </p:txBody>
      </p:sp>
      <p:sp>
        <p:nvSpPr>
          <p:cNvPr id="4" name="Rectangular Callout 3"/>
          <p:cNvSpPr/>
          <p:nvPr/>
        </p:nvSpPr>
        <p:spPr>
          <a:xfrm>
            <a:off x="95693" y="2667000"/>
            <a:ext cx="2681331" cy="1143000"/>
          </a:xfrm>
          <a:prstGeom prst="wedgeRectCallout">
            <a:avLst>
              <a:gd name="adj1" fmla="val 90391"/>
              <a:gd name="adj2" fmla="val -11269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 Name – “Eagle Application Submission Form”</a:t>
            </a:r>
          </a:p>
        </p:txBody>
      </p:sp>
      <p:sp>
        <p:nvSpPr>
          <p:cNvPr id="5" name="Rectangle 4"/>
          <p:cNvSpPr/>
          <p:nvPr/>
        </p:nvSpPr>
        <p:spPr>
          <a:xfrm>
            <a:off x="117770" y="101025"/>
            <a:ext cx="6587830"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Submitting the Eagle Application</a:t>
            </a:r>
          </a:p>
        </p:txBody>
      </p:sp>
      <p:sp>
        <p:nvSpPr>
          <p:cNvPr id="6" name="TextBox 5"/>
          <p:cNvSpPr txBox="1"/>
          <p:nvPr/>
        </p:nvSpPr>
        <p:spPr>
          <a:xfrm>
            <a:off x="228600" y="4191000"/>
            <a:ext cx="8686800" cy="2092881"/>
          </a:xfrm>
          <a:prstGeom prst="rect">
            <a:avLst/>
          </a:prstGeom>
          <a:noFill/>
        </p:spPr>
        <p:txBody>
          <a:bodyPr wrap="square" rtlCol="0">
            <a:spAutoFit/>
          </a:bodyPr>
          <a:lstStyle/>
          <a:p>
            <a:r>
              <a:rPr lang="en-US" b="1" dirty="0">
                <a:solidFill>
                  <a:srgbClr val="0070C0"/>
                </a:solidFill>
              </a:rPr>
              <a:t>KEY TAKE AWAYS:</a:t>
            </a:r>
          </a:p>
          <a:p>
            <a:pPr marL="342900" indent="-342900">
              <a:buFont typeface="+mj-lt"/>
              <a:buAutoNum type="alphaLcPeriod"/>
            </a:pPr>
            <a:r>
              <a:rPr lang="en-US" sz="1400" dirty="0">
                <a:solidFill>
                  <a:srgbClr val="0070C0"/>
                </a:solidFill>
              </a:rPr>
              <a:t>The Applicant then turns in the complete binder w/ Application &amp; the completed Candidate Form.</a:t>
            </a:r>
          </a:p>
          <a:p>
            <a:pPr marL="342900" indent="-342900">
              <a:buFont typeface="+mj-lt"/>
              <a:buAutoNum type="alphaLcPeriod"/>
            </a:pPr>
            <a:r>
              <a:rPr lang="en-US" sz="1400" dirty="0">
                <a:solidFill>
                  <a:srgbClr val="0070C0"/>
                </a:solidFill>
              </a:rPr>
              <a:t>Council will review for accuracy of dates, etc… then will notify the SMD Eagle Chair the binder is ready for pick up.  After allowing for Letters of Recommendation to be received, the Eagle Chair will email the Candidate, Unit Leader and Unit Committee Chair to schedule the next available Board of Review (3</a:t>
            </a:r>
            <a:r>
              <a:rPr lang="en-US" sz="1400" baseline="30000" dirty="0">
                <a:solidFill>
                  <a:srgbClr val="0070C0"/>
                </a:solidFill>
              </a:rPr>
              <a:t>rd</a:t>
            </a:r>
            <a:r>
              <a:rPr lang="en-US" sz="1400" dirty="0">
                <a:solidFill>
                  <a:srgbClr val="0070C0"/>
                </a:solidFill>
              </a:rPr>
              <a:t> Tuesday night each month at East Hills Moravian Church, Bethlehem.  </a:t>
            </a:r>
          </a:p>
          <a:p>
            <a:pPr marL="342900" indent="-342900">
              <a:buFont typeface="+mj-lt"/>
              <a:buAutoNum type="alphaLcPeriod"/>
            </a:pPr>
            <a:r>
              <a:rPr lang="en-US" sz="1400" dirty="0">
                <a:solidFill>
                  <a:srgbClr val="0070C0"/>
                </a:solidFill>
              </a:rPr>
              <a:t>2 Committee Members from the Unit are required to sit in on the Board of Review.  SM/ASM are invited to attend in a support role.</a:t>
            </a:r>
          </a:p>
          <a:p>
            <a:pPr marL="342900" indent="-342900">
              <a:buFont typeface="+mj-lt"/>
              <a:buAutoNum type="alphaLcPeriod"/>
            </a:pPr>
            <a:r>
              <a:rPr lang="en-US" sz="1400" dirty="0">
                <a:solidFill>
                  <a:srgbClr val="0070C0"/>
                </a:solidFill>
              </a:rPr>
              <a:t>For special circumstances, alternate arrangements can be made.</a:t>
            </a:r>
          </a:p>
        </p:txBody>
      </p:sp>
    </p:spTree>
    <p:extLst>
      <p:ext uri="{BB962C8B-B14F-4D97-AF65-F5344CB8AC3E}">
        <p14:creationId xmlns:p14="http://schemas.microsoft.com/office/powerpoint/2010/main" val="14864144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E8E4F2A-C393-424D-A21C-C299FD42E390}" type="slidenum">
              <a:rPr lang="en-US" smtClean="0"/>
              <a:pPr>
                <a:defRPr/>
              </a:pPr>
              <a:t>49</a:t>
            </a:fld>
            <a:endParaRPr lang="en-US" dirty="0"/>
          </a:p>
        </p:txBody>
      </p:sp>
      <p:sp>
        <p:nvSpPr>
          <p:cNvPr id="5" name="Rectangle 4"/>
          <p:cNvSpPr/>
          <p:nvPr/>
        </p:nvSpPr>
        <p:spPr>
          <a:xfrm>
            <a:off x="304800" y="-76200"/>
            <a:ext cx="5590761" cy="584775"/>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Eagle Application Summary</a:t>
            </a:r>
          </a:p>
        </p:txBody>
      </p:sp>
      <p:sp>
        <p:nvSpPr>
          <p:cNvPr id="7" name="TextBox 6"/>
          <p:cNvSpPr txBox="1"/>
          <p:nvPr/>
        </p:nvSpPr>
        <p:spPr>
          <a:xfrm>
            <a:off x="228600" y="467916"/>
            <a:ext cx="8686800" cy="6340197"/>
          </a:xfrm>
          <a:prstGeom prst="rect">
            <a:avLst/>
          </a:prstGeom>
          <a:noFill/>
        </p:spPr>
        <p:txBody>
          <a:bodyPr wrap="square" rtlCol="0">
            <a:spAutoFit/>
          </a:bodyPr>
          <a:lstStyle/>
          <a:p>
            <a:r>
              <a:rPr lang="en-US" sz="1400" b="1" dirty="0"/>
              <a:t>REFERENCE LETTERS </a:t>
            </a:r>
            <a:endParaRPr lang="en-US" sz="1400" dirty="0"/>
          </a:p>
          <a:p>
            <a:pPr marL="285750" lvl="0" indent="-285750">
              <a:buFont typeface="Arial" panose="020B0604020202020204" pitchFamily="34" charset="0"/>
              <a:buChar char="•"/>
            </a:pPr>
            <a:r>
              <a:rPr lang="en-US" sz="1400" dirty="0"/>
              <a:t>Need at least three reference letters</a:t>
            </a:r>
          </a:p>
          <a:p>
            <a:pPr marL="285750" lvl="0" indent="-285750">
              <a:buFont typeface="Arial" panose="020B0604020202020204" pitchFamily="34" charset="0"/>
              <a:buChar char="•"/>
            </a:pPr>
            <a:r>
              <a:rPr lang="en-US" sz="1400" dirty="0"/>
              <a:t>Request from </a:t>
            </a:r>
            <a:r>
              <a:rPr lang="en-US" sz="1400" b="1" dirty="0"/>
              <a:t>all</a:t>
            </a:r>
            <a:r>
              <a:rPr lang="en-US" sz="1400" dirty="0"/>
              <a:t> people as on Eagle application (except parents/guardians)</a:t>
            </a:r>
          </a:p>
          <a:p>
            <a:pPr marL="285750" lvl="0" indent="-285750">
              <a:buFont typeface="Arial" panose="020B0604020202020204" pitchFamily="34" charset="0"/>
              <a:buChar char="•"/>
            </a:pPr>
            <a:r>
              <a:rPr lang="en-US" sz="1400" dirty="0"/>
              <a:t>Use form letter for South Mountain District (available on Minsi Trails website).  Print, fill in blanks for each prospective recommender, and provide a stamped, pre addressed envelope addressed to the South Mountain District Eagle Chair.</a:t>
            </a:r>
          </a:p>
          <a:p>
            <a:pPr marL="285750" lvl="0" indent="-285750">
              <a:buFont typeface="Arial" panose="020B0604020202020204" pitchFamily="34" charset="0"/>
              <a:buChar char="•"/>
            </a:pPr>
            <a:r>
              <a:rPr lang="en-US" sz="1400" dirty="0"/>
              <a:t>Send out requests no more than 30 days before scout submits all paperwork into the Minsi Trails Council office.</a:t>
            </a:r>
          </a:p>
          <a:p>
            <a:r>
              <a:rPr lang="en-US" sz="1400" dirty="0"/>
              <a:t> </a:t>
            </a:r>
            <a:r>
              <a:rPr lang="en-US" sz="1400" b="1" dirty="0"/>
              <a:t>SUBMITTAL OF EAGLE APPLICATION</a:t>
            </a:r>
            <a:endParaRPr lang="en-US" sz="1400" dirty="0"/>
          </a:p>
          <a:p>
            <a:pPr marL="285750" lvl="0" indent="-285750">
              <a:buFont typeface="Arial" panose="020B0604020202020204" pitchFamily="34" charset="0"/>
              <a:buChar char="•"/>
            </a:pPr>
            <a:r>
              <a:rPr lang="en-US" sz="1400" dirty="0"/>
              <a:t>To council office before 18</a:t>
            </a:r>
            <a:r>
              <a:rPr lang="en-US" sz="1400" baseline="30000" dirty="0"/>
              <a:t>th</a:t>
            </a:r>
            <a:r>
              <a:rPr lang="en-US" sz="1400" dirty="0"/>
              <a:t> birthday</a:t>
            </a:r>
          </a:p>
          <a:p>
            <a:pPr marL="285750" lvl="0" indent="-285750">
              <a:buFont typeface="Arial" panose="020B0604020202020204" pitchFamily="34" charset="0"/>
              <a:buChar char="•"/>
            </a:pPr>
            <a:r>
              <a:rPr lang="en-US" sz="1400" dirty="0"/>
              <a:t>Obtain receipt from Council office</a:t>
            </a:r>
          </a:p>
          <a:p>
            <a:pPr marL="285750" lvl="0" indent="-285750">
              <a:buFont typeface="Arial" panose="020B0604020202020204" pitchFamily="34" charset="0"/>
              <a:buChar char="•"/>
            </a:pPr>
            <a:r>
              <a:rPr lang="en-US" sz="1400" dirty="0"/>
              <a:t>Fill out Eagle Application Checklist and form titled “Eagle Candidate Form”, </a:t>
            </a:r>
          </a:p>
          <a:p>
            <a:pPr marL="285750" lvl="0" indent="-285750">
              <a:buFont typeface="Arial" panose="020B0604020202020204" pitchFamily="34" charset="0"/>
              <a:buChar char="•"/>
            </a:pPr>
            <a:r>
              <a:rPr lang="en-US" sz="1400" dirty="0"/>
              <a:t>Submit to council office and allow up to 4 weeks before Board of Review</a:t>
            </a:r>
          </a:p>
          <a:p>
            <a:pPr lvl="0"/>
            <a:r>
              <a:rPr lang="en-US" sz="1400" b="1" dirty="0"/>
              <a:t>Application Front page in a 3 ring binder:</a:t>
            </a:r>
          </a:p>
          <a:p>
            <a:pPr marL="285750" indent="-285750">
              <a:buFont typeface="Arial" panose="020B0604020202020204" pitchFamily="34" charset="0"/>
              <a:buChar char="•"/>
            </a:pPr>
            <a:r>
              <a:rPr lang="en-US" sz="1400" dirty="0"/>
              <a:t>On the cover:  your name, Troop/Crew #, South Mountain District, Title saying “Eagle Application” and a picture of your completed project (if you can).</a:t>
            </a:r>
          </a:p>
          <a:p>
            <a:pPr marL="285750" indent="-285750">
              <a:buFont typeface="Arial" panose="020B0604020202020204" pitchFamily="34" charset="0"/>
              <a:buChar char="•"/>
            </a:pPr>
            <a:r>
              <a:rPr lang="en-US" sz="1400" dirty="0"/>
              <a:t>Eagle Application form (in color, two sided)</a:t>
            </a:r>
          </a:p>
          <a:p>
            <a:pPr marL="285750" indent="-285750">
              <a:buFont typeface="Arial" panose="020B0604020202020204" pitchFamily="34" charset="0"/>
              <a:buChar char="•"/>
            </a:pPr>
            <a:r>
              <a:rPr lang="en-US" sz="1400" dirty="0"/>
              <a:t>Project Workbook including completed Project Report section and before and after pictures of the project</a:t>
            </a:r>
          </a:p>
          <a:p>
            <a:pPr marL="285750" indent="-285750">
              <a:buFont typeface="Arial" panose="020B0604020202020204" pitchFamily="34" charset="0"/>
              <a:buChar char="•"/>
            </a:pPr>
            <a:r>
              <a:rPr lang="en-US" sz="1400" dirty="0"/>
              <a:t>Include Fund Raising Application even if you did not have to use it.</a:t>
            </a:r>
          </a:p>
          <a:p>
            <a:r>
              <a:rPr lang="en-US" sz="1400" b="1" dirty="0"/>
              <a:t>COMMON APPLICATION ERRORS</a:t>
            </a:r>
            <a:endParaRPr lang="en-US" sz="1400" dirty="0"/>
          </a:p>
          <a:p>
            <a:pPr marL="285750" lvl="0" indent="-285750">
              <a:buFont typeface="Arial" panose="020B0604020202020204" pitchFamily="34" charset="0"/>
              <a:buChar char="•"/>
            </a:pPr>
            <a:r>
              <a:rPr lang="en-US" sz="1400" dirty="0"/>
              <a:t>All dates must be AFTER the date you joined Scouting.</a:t>
            </a:r>
          </a:p>
          <a:p>
            <a:pPr marL="285750" lvl="0" indent="-285750">
              <a:buFont typeface="Arial" panose="020B0604020202020204" pitchFamily="34" charset="0"/>
              <a:buChar char="•"/>
            </a:pPr>
            <a:r>
              <a:rPr lang="en-US" sz="1400" dirty="0"/>
              <a:t>If you crossed over from Cub Scouts, you most likely were NOT graduated from 5</a:t>
            </a:r>
            <a:r>
              <a:rPr lang="en-US" sz="1400" baseline="30000" dirty="0"/>
              <a:t>th</a:t>
            </a:r>
            <a:r>
              <a:rPr lang="en-US" sz="1400" dirty="0"/>
              <a:t> grade.</a:t>
            </a:r>
          </a:p>
          <a:p>
            <a:pPr marL="285750" lvl="0" indent="-285750">
              <a:buFont typeface="Arial" panose="020B0604020202020204" pitchFamily="34" charset="0"/>
              <a:buChar char="•"/>
            </a:pPr>
            <a:r>
              <a:rPr lang="en-US" sz="1400" dirty="0"/>
              <a:t>Ensure your leadership dates begin AFTER your Life Rank Board of Review date and is at least 6 months in length.</a:t>
            </a:r>
          </a:p>
          <a:p>
            <a:pPr marL="285750" lvl="0" indent="-285750">
              <a:buFont typeface="Arial" panose="020B0604020202020204" pitchFamily="34" charset="0"/>
              <a:buChar char="•"/>
            </a:pPr>
            <a:r>
              <a:rPr lang="en-US" sz="1400" dirty="0"/>
              <a:t>Grand Total of Project Hours must match exactly with the hours in your Project Report.</a:t>
            </a:r>
          </a:p>
          <a:p>
            <a:pPr marL="285750" lvl="0" indent="-285750">
              <a:buFont typeface="Arial" panose="020B0604020202020204" pitchFamily="34" charset="0"/>
              <a:buChar char="•"/>
            </a:pPr>
            <a:r>
              <a:rPr lang="en-US" sz="1400" dirty="0"/>
              <a:t>Date Project Finished is the date that the Beneficiary signed the Project Report.</a:t>
            </a:r>
          </a:p>
          <a:p>
            <a:pPr marL="285750" lvl="0" indent="-285750">
              <a:buFont typeface="Arial" panose="020B0604020202020204" pitchFamily="34" charset="0"/>
              <a:buChar char="•"/>
            </a:pPr>
            <a:r>
              <a:rPr lang="en-US" sz="1400" dirty="0"/>
              <a:t>The Council checks dates using Internet Advancement.  Request a copy of your Member Summary to ensure all dates align and all merit badges are listed with the correct date.  This should be done </a:t>
            </a:r>
            <a:r>
              <a:rPr lang="en-US" sz="1400" b="1" u="sng" dirty="0"/>
              <a:t>BEFORE</a:t>
            </a:r>
            <a:r>
              <a:rPr lang="en-US" sz="1400" dirty="0"/>
              <a:t> turning your Application/project in to the Council Office.</a:t>
            </a:r>
            <a:endParaRPr lang="en-US" sz="1400" b="1" dirty="0"/>
          </a:p>
        </p:txBody>
      </p:sp>
    </p:spTree>
    <p:extLst>
      <p:ext uri="{BB962C8B-B14F-4D97-AF65-F5344CB8AC3E}">
        <p14:creationId xmlns:p14="http://schemas.microsoft.com/office/powerpoint/2010/main" val="4218741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305800" cy="6629400"/>
          </a:xfrm>
          <a:extLst/>
        </p:spPr>
        <p:txBody>
          <a:bodyPr rtlCol="0">
            <a:normAutofit fontScale="90000"/>
          </a:bodyPr>
          <a:lstStyle/>
          <a:p>
            <a:pPr eaLnBrk="1" fontAlgn="auto" hangingPunct="1">
              <a:spcAft>
                <a:spcPts val="0"/>
              </a:spcAft>
              <a:defRPr/>
            </a:pP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Minsi Trails Council</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b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Service Center</a:t>
            </a:r>
            <a:b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br>
            <a:r>
              <a:rPr lang="en-US" sz="1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ea typeface="+mj-ea"/>
                <a:cs typeface="+mj-cs"/>
              </a:rPr>
              <a:t>991 Postal Road, Allentown, PA 18109</a:t>
            </a:r>
            <a:br>
              <a:rPr lang="en-US" sz="1600" dirty="0">
                <a:latin typeface="Calibri" charset="0"/>
                <a:ea typeface="+mj-ea"/>
                <a:cs typeface="+mj-cs"/>
              </a:rPr>
            </a:br>
            <a:br>
              <a:rPr lang="en-US" sz="3200" dirty="0">
                <a:latin typeface="Calibri" charset="0"/>
                <a:ea typeface="+mj-ea"/>
                <a:cs typeface="+mj-cs"/>
              </a:rPr>
            </a:br>
            <a:r>
              <a:rPr lang="en-US" sz="3200" b="1" dirty="0">
                <a:solidFill>
                  <a:srgbClr val="C00000"/>
                </a:solidFill>
                <a:latin typeface="Calibri" charset="0"/>
                <a:ea typeface="+mj-ea"/>
                <a:cs typeface="+mj-cs"/>
              </a:rPr>
              <a:t>Council Registrar</a:t>
            </a:r>
            <a:br>
              <a:rPr lang="en-US" sz="3200" b="1" dirty="0">
                <a:latin typeface="Calibri" charset="0"/>
                <a:ea typeface="+mj-ea"/>
                <a:cs typeface="+mj-cs"/>
              </a:rPr>
            </a:br>
            <a:r>
              <a:rPr lang="en-US" sz="3200" b="1" dirty="0">
                <a:solidFill>
                  <a:srgbClr val="215D77"/>
                </a:solidFill>
                <a:latin typeface="Calibri" charset="0"/>
                <a:ea typeface="+mj-ea"/>
                <a:cs typeface="+mj-cs"/>
              </a:rPr>
              <a:t>Stephanie Miller</a:t>
            </a:r>
            <a:br>
              <a:rPr lang="en-US" sz="3200" dirty="0">
                <a:solidFill>
                  <a:srgbClr val="215D77"/>
                </a:solidFill>
                <a:latin typeface="Calibri" charset="0"/>
                <a:ea typeface="+mj-ea"/>
                <a:cs typeface="+mj-cs"/>
              </a:rPr>
            </a:br>
            <a:r>
              <a:rPr lang="en-US" sz="3200" dirty="0">
                <a:solidFill>
                  <a:srgbClr val="215D77"/>
                </a:solidFill>
                <a:latin typeface="Calibri" charset="0"/>
                <a:ea typeface="+mj-ea"/>
                <a:cs typeface="+mj-cs"/>
              </a:rPr>
              <a:t>610-465-8569</a:t>
            </a:r>
            <a:br>
              <a:rPr lang="en-US" sz="3200" dirty="0">
                <a:solidFill>
                  <a:srgbClr val="215D77"/>
                </a:solidFill>
                <a:latin typeface="Calibri" charset="0"/>
                <a:ea typeface="+mj-ea"/>
                <a:cs typeface="+mj-cs"/>
              </a:rPr>
            </a:br>
            <a:r>
              <a:rPr lang="en-US" sz="3200" dirty="0">
                <a:solidFill>
                  <a:srgbClr val="215D77"/>
                </a:solidFill>
                <a:latin typeface="Calibri" charset="0"/>
                <a:ea typeface="+mj-ea"/>
                <a:cs typeface="+mj-cs"/>
              </a:rPr>
              <a:t>Stephanie.Miller@scouting.org</a:t>
            </a:r>
            <a:br>
              <a:rPr lang="en-US" sz="3200" dirty="0">
                <a:solidFill>
                  <a:srgbClr val="215D77"/>
                </a:solidFill>
                <a:latin typeface="Calibri" charset="0"/>
                <a:ea typeface="+mj-ea"/>
                <a:cs typeface="+mj-cs"/>
              </a:rPr>
            </a:br>
            <a:br>
              <a:rPr lang="en-US" sz="3200" dirty="0">
                <a:latin typeface="Calibri" charset="0"/>
                <a:ea typeface="+mj-ea"/>
                <a:cs typeface="+mj-cs"/>
              </a:rPr>
            </a:br>
            <a:r>
              <a:rPr lang="en-US" sz="3200" b="1" dirty="0">
                <a:solidFill>
                  <a:srgbClr val="C00000"/>
                </a:solidFill>
                <a:latin typeface="Calibri" charset="0"/>
                <a:ea typeface="+mj-ea"/>
                <a:cs typeface="+mj-cs"/>
              </a:rPr>
              <a:t>Eagle Scout Fund Raising Approval</a:t>
            </a:r>
            <a:br>
              <a:rPr lang="en-US" sz="3200" b="1" dirty="0">
                <a:latin typeface="Calibri" charset="0"/>
                <a:ea typeface="+mj-ea"/>
                <a:cs typeface="+mj-cs"/>
              </a:rPr>
            </a:br>
            <a:r>
              <a:rPr lang="en-US" sz="3200" b="1" dirty="0">
                <a:latin typeface="Calibri" charset="0"/>
                <a:ea typeface="+mj-ea"/>
                <a:cs typeface="+mj-cs"/>
              </a:rPr>
              <a:t> </a:t>
            </a:r>
            <a:r>
              <a:rPr lang="en-US" sz="3200" b="1" dirty="0">
                <a:solidFill>
                  <a:srgbClr val="215D77"/>
                </a:solidFill>
                <a:latin typeface="Calibri" charset="0"/>
                <a:ea typeface="+mj-ea"/>
                <a:cs typeface="+mj-cs"/>
              </a:rPr>
              <a:t>Arby Beisel</a:t>
            </a:r>
            <a:br>
              <a:rPr lang="en-US" sz="3200" dirty="0">
                <a:solidFill>
                  <a:srgbClr val="215D77"/>
                </a:solidFill>
                <a:latin typeface="Calibri" charset="0"/>
                <a:ea typeface="+mj-ea"/>
                <a:cs typeface="+mj-cs"/>
              </a:rPr>
            </a:br>
            <a:r>
              <a:rPr lang="en-US" sz="3200" dirty="0">
                <a:solidFill>
                  <a:srgbClr val="215D77"/>
                </a:solidFill>
                <a:latin typeface="Calibri" charset="0"/>
                <a:ea typeface="+mj-ea"/>
                <a:cs typeface="+mj-cs"/>
              </a:rPr>
              <a:t> </a:t>
            </a:r>
            <a:r>
              <a:rPr lang="en-US" sz="2700" dirty="0">
                <a:solidFill>
                  <a:srgbClr val="215D77"/>
                </a:solidFill>
                <a:latin typeface="Calibri" charset="0"/>
                <a:ea typeface="+mj-ea"/>
                <a:cs typeface="+mj-cs"/>
              </a:rPr>
              <a:t>Senior District Executive</a:t>
            </a:r>
            <a:br>
              <a:rPr lang="en-US" sz="3200" dirty="0">
                <a:solidFill>
                  <a:srgbClr val="215D77"/>
                </a:solidFill>
                <a:latin typeface="Calibri" charset="0"/>
                <a:ea typeface="+mj-ea"/>
                <a:cs typeface="+mj-cs"/>
              </a:rPr>
            </a:br>
            <a:r>
              <a:rPr lang="en-US" sz="3200" dirty="0">
                <a:solidFill>
                  <a:srgbClr val="215D77"/>
                </a:solidFill>
                <a:latin typeface="Calibri"/>
                <a:ea typeface="+mj-ea"/>
                <a:cs typeface="Calibri"/>
              </a:rPr>
              <a:t>610-465-8558</a:t>
            </a:r>
            <a:br>
              <a:rPr lang="en-US" sz="2800" dirty="0">
                <a:ea typeface="+mj-ea"/>
                <a:cs typeface="+mj-cs"/>
              </a:rPr>
            </a:br>
            <a:r>
              <a:rPr lang="en-US" sz="3200" dirty="0">
                <a:solidFill>
                  <a:srgbClr val="215D77"/>
                </a:solidFill>
                <a:latin typeface="Calibri" charset="0"/>
                <a:ea typeface="+mj-ea"/>
                <a:cs typeface="+mj-cs"/>
              </a:rPr>
              <a:t>Russell.Beisel@scouting.org</a:t>
            </a:r>
            <a:endParaRPr lang="en-US" sz="4000" dirty="0">
              <a:solidFill>
                <a:srgbClr val="215D77"/>
              </a:solidFill>
              <a:latin typeface="Calibri" charset="0"/>
              <a:ea typeface="+mj-ea"/>
              <a:cs typeface="+mj-cs"/>
            </a:endParaRPr>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5</a:t>
            </a:fld>
            <a:endParaRPr lang="en-US" dirty="0"/>
          </a:p>
        </p:txBody>
      </p:sp>
    </p:spTree>
  </p:cSld>
  <p:clrMapOvr>
    <a:masterClrMapping/>
  </p:clrMapOvr>
  <p:transition spd="slow">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66" y="2438400"/>
            <a:ext cx="5107889" cy="1200329"/>
          </a:xfrm>
          <a:prstGeom prst="rect">
            <a:avLst/>
          </a:prstGeom>
          <a:noFill/>
        </p:spPr>
        <p:txBody>
          <a:bodyPr wrap="none" rtlCol="0">
            <a:spAutoFit/>
          </a:bodyPr>
          <a:lstStyle/>
          <a:p>
            <a:pPr algn="ctr"/>
            <a:r>
              <a:rPr lang="en-US" sz="7200" b="1" dirty="0">
                <a:solidFill>
                  <a:schemeClr val="tx2"/>
                </a:solidFill>
                <a:latin typeface="Calibri"/>
                <a:cs typeface="Calibri"/>
              </a:rPr>
              <a:t>QUESTIONS?</a:t>
            </a:r>
          </a:p>
        </p:txBody>
      </p:sp>
      <p:sp>
        <p:nvSpPr>
          <p:cNvPr id="3" name="Slide Number Placeholder 2"/>
          <p:cNvSpPr>
            <a:spLocks noGrp="1"/>
          </p:cNvSpPr>
          <p:nvPr>
            <p:ph type="sldNum" sz="quarter" idx="12"/>
          </p:nvPr>
        </p:nvSpPr>
        <p:spPr/>
        <p:txBody>
          <a:bodyPr/>
          <a:lstStyle/>
          <a:p>
            <a:pPr>
              <a:defRPr/>
            </a:pPr>
            <a:fld id="{EE8E4F2A-C393-424D-A21C-C299FD42E390}" type="slidenum">
              <a:rPr lang="en-US" smtClean="0"/>
              <a:pPr>
                <a:defRPr/>
              </a:pPr>
              <a:t>50</a:t>
            </a:fld>
            <a:endParaRPr lang="en-US" dirty="0"/>
          </a:p>
        </p:txBody>
      </p:sp>
    </p:spTree>
    <p:extLst>
      <p:ext uri="{BB962C8B-B14F-4D97-AF65-F5344CB8AC3E}">
        <p14:creationId xmlns:p14="http://schemas.microsoft.com/office/powerpoint/2010/main" val="2479139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590800"/>
            <a:ext cx="7966075" cy="838200"/>
          </a:xfrm>
          <a:extLst/>
        </p:spPr>
        <p:txBody>
          <a:bodyPr>
            <a:normAutofit/>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REQUIREMENTS</a:t>
            </a: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6</a:t>
            </a:fld>
            <a:endParaRPr lang="en-US"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4343402"/>
            <a:ext cx="2286002" cy="16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99126"/>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228600"/>
            <a:ext cx="8229600" cy="60960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Service Project Requirement</a:t>
            </a:r>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7</a:t>
            </a:fld>
            <a:endParaRPr lang="en-US" dirty="0"/>
          </a:p>
        </p:txBody>
      </p:sp>
      <p:sp>
        <p:nvSpPr>
          <p:cNvPr id="4" name="Rectangle 3"/>
          <p:cNvSpPr/>
          <p:nvPr/>
        </p:nvSpPr>
        <p:spPr>
          <a:xfrm>
            <a:off x="150628" y="1038284"/>
            <a:ext cx="8917172" cy="1477328"/>
          </a:xfrm>
          <a:prstGeom prst="rect">
            <a:avLst/>
          </a:prstGeom>
        </p:spPr>
        <p:txBody>
          <a:bodyPr wrap="square">
            <a:spAutoFit/>
          </a:bodyPr>
          <a:lstStyle/>
          <a:p>
            <a:pPr marL="285750" indent="-285750">
              <a:buFont typeface="Arial" panose="020B0604020202020204" pitchFamily="34" charset="0"/>
              <a:buChar char="•"/>
            </a:pPr>
            <a:r>
              <a:rPr lang="en-US" dirty="0"/>
              <a:t>There are seven (7) requirements to attain the rank of Eagle Scout.  Below is a Summary of those requirements, the official requirements can be found at the following web address: </a:t>
            </a:r>
          </a:p>
          <a:p>
            <a:r>
              <a:rPr lang="en-US" dirty="0">
                <a:hlinkClick r:id="rId3"/>
              </a:rPr>
              <a:t>https://www.scouting.org/scoutsource/BoyScouts/AdvancementandAwards/eagle.aspx</a:t>
            </a:r>
            <a:endParaRPr lang="en-US" dirty="0"/>
          </a:p>
          <a:p>
            <a:endParaRPr lang="en-US" dirty="0"/>
          </a:p>
        </p:txBody>
      </p:sp>
      <p:sp>
        <p:nvSpPr>
          <p:cNvPr id="6" name="Rectangle 5"/>
          <p:cNvSpPr/>
          <p:nvPr/>
        </p:nvSpPr>
        <p:spPr>
          <a:xfrm>
            <a:off x="304800" y="2480370"/>
            <a:ext cx="8458200" cy="3539430"/>
          </a:xfrm>
          <a:prstGeom prst="rect">
            <a:avLst/>
          </a:prstGeom>
        </p:spPr>
        <p:txBody>
          <a:bodyPr wrap="square">
            <a:spAutoFit/>
          </a:bodyPr>
          <a:lstStyle/>
          <a:p>
            <a:r>
              <a:rPr lang="en-US" sz="1400" b="1" dirty="0"/>
              <a:t>Eagle Rank Requirements Summary</a:t>
            </a:r>
            <a:endParaRPr lang="en-US" sz="1400" dirty="0"/>
          </a:p>
          <a:p>
            <a:pPr marL="342900" lvl="0" indent="-342900">
              <a:buFont typeface="+mj-lt"/>
              <a:buAutoNum type="arabicPeriod"/>
            </a:pPr>
            <a:r>
              <a:rPr lang="en-US" sz="1400" dirty="0"/>
              <a:t>Be active in your troop, team, crew, or ship for a period of at least six months after you have achieved the rank of Life Scout.</a:t>
            </a:r>
          </a:p>
          <a:p>
            <a:pPr marL="342900" lvl="0" indent="-342900">
              <a:buFont typeface="+mj-lt"/>
              <a:buAutoNum type="arabicPeriod"/>
            </a:pPr>
            <a:r>
              <a:rPr lang="en-US" sz="1400" dirty="0"/>
              <a:t>Demonstrate that you live by the principles of the Scout Oath and Scout Law in your daily life.</a:t>
            </a:r>
          </a:p>
          <a:p>
            <a:pPr marL="342900" lvl="0" indent="-342900">
              <a:buFont typeface="+mj-lt"/>
              <a:buAutoNum type="arabicPeriod"/>
            </a:pPr>
            <a:r>
              <a:rPr lang="en-US" sz="1400" dirty="0"/>
              <a:t>Earn a total of 21 merit badges (13 are mandatory).</a:t>
            </a:r>
          </a:p>
          <a:p>
            <a:pPr marL="342900" lvl="0" indent="-342900">
              <a:buFont typeface="+mj-lt"/>
              <a:buAutoNum type="arabicPeriod"/>
            </a:pPr>
            <a:r>
              <a:rPr lang="en-US" sz="1400" dirty="0"/>
              <a:t>While a Life Scout, serve actively in your unit for a period of six months in one or more of a position of responsibility (see web page for approved positions). </a:t>
            </a:r>
          </a:p>
          <a:p>
            <a:pPr marL="342900" lvl="0" indent="-342900">
              <a:buFont typeface="+mj-lt"/>
              <a:buAutoNum type="arabicPeriod"/>
            </a:pPr>
            <a:r>
              <a:rPr lang="en-US" sz="1400" dirty="0"/>
              <a:t>While a Life Scout, plan, develop, and give leadership to others in a service project helpful to any religious institution, any school, or your community. (The project must benefit an organization other than Boy Scouting.) A project proposal must be approved by the organization benefiting from the effort, your unit leader and unit committee, and the council or district before you start. You must use the </a:t>
            </a:r>
            <a:r>
              <a:rPr lang="en-US" sz="1400" dirty="0">
                <a:hlinkClick r:id="rId4"/>
              </a:rPr>
              <a:t>Eagle Scout Service Project Workbook, BSA publication No. 512-927</a:t>
            </a:r>
            <a:r>
              <a:rPr lang="en-US" sz="1400" dirty="0"/>
              <a:t>, in meeting this requirement. (To learn more about the Eagle Scout service project, see the Guide to Advancement, topics 9.0.2.0 through 9.0.2.15.)</a:t>
            </a:r>
          </a:p>
          <a:p>
            <a:pPr marL="342900" lvl="0" indent="-342900">
              <a:buFont typeface="+mj-lt"/>
              <a:buAutoNum type="arabicPeriod"/>
            </a:pPr>
            <a:r>
              <a:rPr lang="en-US" sz="1400" dirty="0"/>
              <a:t>Take part in a unit leader conference.</a:t>
            </a:r>
          </a:p>
          <a:p>
            <a:pPr marL="342900" lvl="0" indent="-342900">
              <a:buFont typeface="+mj-lt"/>
              <a:buAutoNum type="arabicPeriod"/>
            </a:pPr>
            <a:r>
              <a:rPr lang="en-US" sz="1400" dirty="0"/>
              <a:t>Successfully complete an Eagle Scout board of review.</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a:xfrm>
            <a:off x="457200" y="228600"/>
            <a:ext cx="8229600" cy="609600"/>
          </a:xfrm>
          <a:extLst/>
        </p:spPr>
        <p:txBody>
          <a:bodyPr/>
          <a:lstStyle/>
          <a:p>
            <a:pPr eaLnBrk="1" hangingPunct="1">
              <a:defRPr/>
            </a:pP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alibri" charset="0"/>
              </a:rPr>
              <a:t>Service Project Requirement</a:t>
            </a:r>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8</a:t>
            </a:fld>
            <a:endParaRPr lang="en-US" dirty="0"/>
          </a:p>
        </p:txBody>
      </p:sp>
      <p:sp>
        <p:nvSpPr>
          <p:cNvPr id="3" name="Rectangle 2"/>
          <p:cNvSpPr/>
          <p:nvPr/>
        </p:nvSpPr>
        <p:spPr>
          <a:xfrm>
            <a:off x="154172" y="1066800"/>
            <a:ext cx="8763000" cy="3785652"/>
          </a:xfrm>
          <a:prstGeom prst="rect">
            <a:avLst/>
          </a:prstGeom>
        </p:spPr>
        <p:txBody>
          <a:bodyPr wrap="square">
            <a:spAutoFit/>
          </a:bodyPr>
          <a:lstStyle/>
          <a:p>
            <a:r>
              <a:rPr lang="en-US" b="1" dirty="0"/>
              <a:t>Eagle Scout Requirement 5</a:t>
            </a:r>
          </a:p>
          <a:p>
            <a:endParaRPr lang="en-US" sz="1400" i="1" dirty="0"/>
          </a:p>
          <a:p>
            <a:r>
              <a:rPr lang="en-US" sz="1600" b="1" i="1" dirty="0"/>
              <a:t>While a Life Scout, plan, develop, and give leadership to others in a service project… </a:t>
            </a:r>
          </a:p>
          <a:p>
            <a:endParaRPr lang="en-US" sz="1600" b="1" i="1" dirty="0"/>
          </a:p>
          <a:p>
            <a:endParaRPr lang="en-US" sz="1600" b="1" i="1" dirty="0"/>
          </a:p>
          <a:p>
            <a:endParaRPr lang="en-US" sz="1600" b="1" i="1" dirty="0"/>
          </a:p>
          <a:p>
            <a:r>
              <a:rPr lang="en-US" sz="1600" b="1" i="1" dirty="0"/>
              <a:t>… helpful to any religious institution, any school, or your community. (The project must benefit an organization other than Boy Scouting.) </a:t>
            </a:r>
          </a:p>
          <a:p>
            <a:endParaRPr lang="en-US" sz="1600" b="1" i="1" dirty="0"/>
          </a:p>
          <a:p>
            <a:endParaRPr lang="en-US" sz="1600" b="1" i="1" dirty="0"/>
          </a:p>
          <a:p>
            <a:endParaRPr lang="en-US" sz="1600" b="1" i="1" dirty="0"/>
          </a:p>
          <a:p>
            <a:r>
              <a:rPr lang="en-US" sz="1600" b="1" i="1" dirty="0"/>
              <a:t>A project proposal must be approved by the organization benefiting from the effort, your unit leader and unit committee, and the council or district before you start. You must use the </a:t>
            </a:r>
            <a:r>
              <a:rPr lang="en-US" sz="1600" b="1" dirty="0"/>
              <a:t>Eagle Scout Service Project Workbook</a:t>
            </a:r>
            <a:r>
              <a:rPr lang="en-US" sz="1600" b="1" i="1" dirty="0"/>
              <a:t>, No. 512-927, in meeting this requirement.</a:t>
            </a:r>
            <a:endParaRPr lang="en-US" sz="1600" b="1" dirty="0"/>
          </a:p>
        </p:txBody>
      </p:sp>
    </p:spTree>
    <p:extLst>
      <p:ext uri="{BB962C8B-B14F-4D97-AF65-F5344CB8AC3E}">
        <p14:creationId xmlns:p14="http://schemas.microsoft.com/office/powerpoint/2010/main" val="226392736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2" descr="https://documents.scouting.org/Bsa%20Logos/502-MinsiTrailsPAN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825" y="228600"/>
            <a:ext cx="3614351" cy="1714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588963" y="2590800"/>
            <a:ext cx="7966075" cy="838200"/>
          </a:xfrm>
          <a:extLst/>
        </p:spPr>
        <p:txBody>
          <a:bodyPr>
            <a:normAutofit fontScale="90000"/>
          </a:bodyPr>
          <a:lstStyle/>
          <a:p>
            <a:pPr>
              <a:defRPr/>
            </a:pP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TRAIL TO EAGLE </a:t>
            </a:r>
            <a:b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br>
            <a:r>
              <a:rPr lang="en-US" sz="4800" b="1" dirty="0">
                <a:ln w="17780" cmpd="sng">
                  <a:solidFill>
                    <a:schemeClr val="accent1">
                      <a:tint val="3000"/>
                    </a:schemeClr>
                  </a:solidFill>
                  <a:prstDash val="solid"/>
                  <a:miter lim="800000"/>
                </a:ln>
                <a:solidFill>
                  <a:schemeClr val="accent6"/>
                </a:solidFill>
                <a:effectLst>
                  <a:outerShdw blurRad="55000" dist="50800" dir="5400000" algn="tl">
                    <a:srgbClr val="000000">
                      <a:alpha val="33000"/>
                    </a:srgbClr>
                  </a:outerShdw>
                </a:effectLst>
                <a:latin typeface="Arial"/>
                <a:cs typeface="Arial"/>
              </a:rPr>
              <a:t>SERVICE PROJECTS</a:t>
            </a:r>
            <a:endParaRPr lang="en-US" dirty="0"/>
          </a:p>
        </p:txBody>
      </p:sp>
      <p:sp>
        <p:nvSpPr>
          <p:cNvPr id="2" name="Slide Number Placeholder 1"/>
          <p:cNvSpPr>
            <a:spLocks noGrp="1"/>
          </p:cNvSpPr>
          <p:nvPr>
            <p:ph type="sldNum" sz="quarter" idx="12"/>
          </p:nvPr>
        </p:nvSpPr>
        <p:spPr/>
        <p:txBody>
          <a:bodyPr/>
          <a:lstStyle/>
          <a:p>
            <a:pPr>
              <a:defRPr/>
            </a:pPr>
            <a:fld id="{AADE7B16-90EA-CB48-A67C-085589710A4A}" type="slidenum">
              <a:rPr lang="en-US" smtClean="0"/>
              <a:pPr>
                <a:defRPr/>
              </a:pPr>
              <a:t>9</a:t>
            </a:fld>
            <a:endParaRPr lang="en-US" dirty="0"/>
          </a:p>
        </p:txBody>
      </p:sp>
      <p:pic>
        <p:nvPicPr>
          <p:cNvPr id="1032" name="Picture 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4343402"/>
            <a:ext cx="2286002" cy="1660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5823793"/>
      </p:ext>
    </p:extLst>
  </p:cSld>
  <p:clrMapOvr>
    <a:masterClrMapping/>
  </p:clrMapOvr>
  <p:transition spd="slow">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fe To Eagle-2017">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Life To Eagle-2017</Template>
  <TotalTime>457</TotalTime>
  <Words>3113</Words>
  <Application>Microsoft Office PowerPoint</Application>
  <PresentationFormat>On-screen Show (4:3)</PresentationFormat>
  <Paragraphs>296</Paragraphs>
  <Slides>50</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ＭＳ Ｐゴシック</vt:lpstr>
      <vt:lpstr>Arial</vt:lpstr>
      <vt:lpstr>Arial Black</vt:lpstr>
      <vt:lpstr>Calibri</vt:lpstr>
      <vt:lpstr>News Gothic MT</vt:lpstr>
      <vt:lpstr>Wingdings 2</vt:lpstr>
      <vt:lpstr>Life To Eagle-2017</vt:lpstr>
      <vt:lpstr>SOUTH MOUNTAIN DISTRICT LIFE TO EAGLE </vt:lpstr>
      <vt:lpstr>LIFE to EAGLE AGENDA</vt:lpstr>
      <vt:lpstr>MINSI TRAILS and SOUTH MOUNTAIN DISTRICT CONTACTS</vt:lpstr>
      <vt:lpstr>South Mountain District Eagle Advancement Contact Information  Drew Draper – Advancement Chair 610-866-7875 acdraper31@rcn.com  Michael Caffrey – Eagle Scout Chair 610-295-8816 mikecee1062@yahoo.com (preferred)</vt:lpstr>
      <vt:lpstr>Minsi Trails Council Service Center 991 Postal Road, Allentown, PA 18109  Council Registrar Stephanie Miller 610-465-8569 Stephanie.Miller@scouting.org  Eagle Scout Fund Raising Approval  Arby Beisel  Senior District Executive 610-465-8558 Russell.Beisel@scouting.org</vt:lpstr>
      <vt:lpstr>REQUIREMENTS</vt:lpstr>
      <vt:lpstr>Service Project Requirement</vt:lpstr>
      <vt:lpstr>Service Project Requirement</vt:lpstr>
      <vt:lpstr>TRAIL TO EAGLE  SERVICE PROJECTS</vt:lpstr>
      <vt:lpstr>Minsi Trails Council Website</vt:lpstr>
      <vt:lpstr>Minsi Trails Council Website</vt:lpstr>
      <vt:lpstr>Minsi Trails Council Website</vt:lpstr>
      <vt:lpstr>Minsi Trails Council Website</vt:lpstr>
      <vt:lpstr>Minsi Trails Council Website</vt:lpstr>
      <vt:lpstr>PowerPoint Presentation</vt:lpstr>
      <vt:lpstr>PowerPoint Presentation</vt:lpstr>
      <vt:lpstr>PowerPoint Presentation</vt:lpstr>
      <vt:lpstr>PowerPoint Presentation</vt:lpstr>
      <vt:lpstr>PowerPoint Presentation</vt:lpstr>
      <vt:lpstr>PowerPoint Presentation</vt:lpstr>
      <vt:lpstr>EAGLE PROJECT WORKBOOK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FUNDRAISING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EAGLE APPLICATION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Broadcom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SOUTH MOUNTAIN DISTRICT LIFE TO EAGLE</dc:title>
  <dc:creator>Michael Caffrey</dc:creator>
  <cp:lastModifiedBy>Bernie</cp:lastModifiedBy>
  <cp:revision>75</cp:revision>
  <dcterms:created xsi:type="dcterms:W3CDTF">2017-12-14T14:57:16Z</dcterms:created>
  <dcterms:modified xsi:type="dcterms:W3CDTF">2018-01-08T00:32:46Z</dcterms:modified>
</cp:coreProperties>
</file>